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99" r:id="rId2"/>
    <p:sldId id="302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81" d="100"/>
          <a:sy n="81" d="100"/>
        </p:scale>
        <p:origin x="5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05E13D-0C24-4AEB-9321-B2FAB766981C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6EFCA1DB-4756-412D-AAC4-801FC593C9B2}">
      <dgm:prSet/>
      <dgm:spPr/>
      <dgm:t>
        <a:bodyPr/>
        <a:lstStyle/>
        <a:p>
          <a:endParaRPr lang="en-US"/>
        </a:p>
      </dgm:t>
    </dgm:pt>
    <dgm:pt modelId="{D3FCE313-326A-47CF-AE19-E6E9A1F385C2}" type="parTrans" cxnId="{F7287263-887F-47AF-A893-282E486DC1D3}">
      <dgm:prSet/>
      <dgm:spPr/>
      <dgm:t>
        <a:bodyPr/>
        <a:lstStyle/>
        <a:p>
          <a:endParaRPr lang="en-US"/>
        </a:p>
      </dgm:t>
    </dgm:pt>
    <dgm:pt modelId="{058190D7-B363-430C-9171-9AD092C72374}" type="sibTrans" cxnId="{F7287263-887F-47AF-A893-282E486DC1D3}">
      <dgm:prSet/>
      <dgm:spPr/>
      <dgm:t>
        <a:bodyPr/>
        <a:lstStyle/>
        <a:p>
          <a:endParaRPr lang="en-US"/>
        </a:p>
      </dgm:t>
    </dgm:pt>
    <dgm:pt modelId="{3DFD2507-FF95-448D-8AD6-A63331EF152C}">
      <dgm:prSet/>
      <dgm:spPr>
        <a:solidFill>
          <a:schemeClr val="accent6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Attention </a:t>
          </a:r>
          <a:br>
            <a:rPr kumimoji="0" 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to </a:t>
          </a:r>
          <a:r>
            <a:rPr kumimoji="0" lang="fr-FR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detail</a:t>
          </a:r>
          <a:endParaRPr kumimoji="0" lang="en-US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079871B9-B950-4D2C-9CD6-1099A7A42867}" type="parTrans" cxnId="{67907DC7-9ADA-4362-82EA-8B4EC5483A57}">
      <dgm:prSet/>
      <dgm:spPr/>
      <dgm:t>
        <a:bodyPr/>
        <a:lstStyle/>
        <a:p>
          <a:endParaRPr lang="en-US"/>
        </a:p>
      </dgm:t>
    </dgm:pt>
    <dgm:pt modelId="{2755022D-6026-49D4-A513-920DCBCC7E5F}" type="sibTrans" cxnId="{67907DC7-9ADA-4362-82EA-8B4EC5483A57}">
      <dgm:prSet/>
      <dgm:spPr/>
      <dgm:t>
        <a:bodyPr/>
        <a:lstStyle/>
        <a:p>
          <a:endParaRPr lang="en-US"/>
        </a:p>
      </dgm:t>
    </dgm:pt>
    <dgm:pt modelId="{D453AB55-5794-44DB-93D9-7C755BF3C2D0}">
      <dgm:prSet/>
      <dgm:spPr>
        <a:solidFill>
          <a:schemeClr val="accent6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Trained</a:t>
          </a:r>
        </a:p>
      </dgm:t>
    </dgm:pt>
    <dgm:pt modelId="{4129544E-E1FD-42B8-9566-6B0976FAF216}" type="parTrans" cxnId="{3BF06A5F-E537-4C06-989F-3A226FCBE3B3}">
      <dgm:prSet/>
      <dgm:spPr/>
      <dgm:t>
        <a:bodyPr/>
        <a:lstStyle/>
        <a:p>
          <a:endParaRPr lang="en-US"/>
        </a:p>
      </dgm:t>
    </dgm:pt>
    <dgm:pt modelId="{61A14AB1-6A09-444E-AF73-76961D41D60A}" type="sibTrans" cxnId="{3BF06A5F-E537-4C06-989F-3A226FCBE3B3}">
      <dgm:prSet/>
      <dgm:spPr/>
      <dgm:t>
        <a:bodyPr/>
        <a:lstStyle/>
        <a:p>
          <a:endParaRPr lang="en-US"/>
        </a:p>
      </dgm:t>
    </dgm:pt>
    <dgm:pt modelId="{31A32816-1E03-4223-ACC7-84AF1E522B01}">
      <dgm:prSet/>
      <dgm:spPr>
        <a:solidFill>
          <a:schemeClr val="accent6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Diplomatic</a:t>
          </a:r>
        </a:p>
      </dgm:t>
    </dgm:pt>
    <dgm:pt modelId="{FB529776-8E64-41D5-84EB-A127C131CA17}" type="parTrans" cxnId="{009C2663-13CF-468D-82AD-4064395C94B9}">
      <dgm:prSet/>
      <dgm:spPr/>
      <dgm:t>
        <a:bodyPr/>
        <a:lstStyle/>
        <a:p>
          <a:endParaRPr lang="en-US"/>
        </a:p>
      </dgm:t>
    </dgm:pt>
    <dgm:pt modelId="{A42268C8-DFCE-4D54-B4BA-F5C215F9E07D}" type="sibTrans" cxnId="{009C2663-13CF-468D-82AD-4064395C94B9}">
      <dgm:prSet/>
      <dgm:spPr/>
      <dgm:t>
        <a:bodyPr/>
        <a:lstStyle/>
        <a:p>
          <a:endParaRPr lang="en-US"/>
        </a:p>
      </dgm:t>
    </dgm:pt>
    <dgm:pt modelId="{BDB9CAA5-B15B-413D-99FB-2ABE72FDC388}">
      <dgm:prSet/>
      <dgm:spPr>
        <a:solidFill>
          <a:schemeClr val="accent6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Technical/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Quality </a:t>
          </a:r>
          <a:br>
            <a: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management </a:t>
          </a:r>
          <a:br>
            <a: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expertise</a:t>
          </a:r>
        </a:p>
      </dgm:t>
    </dgm:pt>
    <dgm:pt modelId="{ACE148FF-F6F4-4277-80B2-5B044EDA5A4C}" type="parTrans" cxnId="{6BA4D0BE-E3E2-4544-8EB8-4904F1C84EEE}">
      <dgm:prSet/>
      <dgm:spPr/>
      <dgm:t>
        <a:bodyPr/>
        <a:lstStyle/>
        <a:p>
          <a:endParaRPr lang="en-US"/>
        </a:p>
      </dgm:t>
    </dgm:pt>
    <dgm:pt modelId="{EA824568-1EFF-4CAC-B8A2-257F056F6C4C}" type="sibTrans" cxnId="{6BA4D0BE-E3E2-4544-8EB8-4904F1C84EEE}">
      <dgm:prSet/>
      <dgm:spPr/>
      <dgm:t>
        <a:bodyPr/>
        <a:lstStyle/>
        <a:p>
          <a:endParaRPr lang="en-US"/>
        </a:p>
      </dgm:t>
    </dgm:pt>
    <dgm:pt modelId="{82DE1A16-EA77-4F1E-9269-CC99F6948ACB}">
      <dgm:prSet/>
      <dgm:spPr>
        <a:solidFill>
          <a:schemeClr val="accent6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Communicate</a:t>
          </a:r>
          <a:r>
            <a:rPr kumimoji="0" 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/>
          </a:r>
          <a:br>
            <a:rPr kumimoji="0" 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fr-FR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effectively</a:t>
          </a:r>
          <a:endParaRPr kumimoji="0" lang="en-US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03F0E1C3-B3C0-4A8A-84D6-467D4A969EDA}" type="parTrans" cxnId="{F4D31457-BEFE-412F-BD65-55E3ACDFF9F3}">
      <dgm:prSet/>
      <dgm:spPr/>
      <dgm:t>
        <a:bodyPr/>
        <a:lstStyle/>
        <a:p>
          <a:endParaRPr lang="en-US"/>
        </a:p>
      </dgm:t>
    </dgm:pt>
    <dgm:pt modelId="{28CAD03D-F8F4-45C0-B538-7ABDA2C89279}" type="sibTrans" cxnId="{F4D31457-BEFE-412F-BD65-55E3ACDFF9F3}">
      <dgm:prSet/>
      <dgm:spPr/>
      <dgm:t>
        <a:bodyPr/>
        <a:lstStyle/>
        <a:p>
          <a:endParaRPr lang="en-US"/>
        </a:p>
      </dgm:t>
    </dgm:pt>
    <dgm:pt modelId="{454D1971-D44E-463D-A886-DBFBA408949A}" type="pres">
      <dgm:prSet presAssocID="{BB05E13D-0C24-4AEB-9321-B2FAB766981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5EB5E69-AC4D-4CF1-8948-AA1A1E95AD12}" type="pres">
      <dgm:prSet presAssocID="{6EFCA1DB-4756-412D-AAC4-801FC593C9B2}" presName="centerShape" presStyleLbl="node0" presStyleIdx="0" presStyleCnt="1"/>
      <dgm:spPr/>
      <dgm:t>
        <a:bodyPr/>
        <a:lstStyle/>
        <a:p>
          <a:endParaRPr lang="en-US"/>
        </a:p>
      </dgm:t>
    </dgm:pt>
    <dgm:pt modelId="{EBFBD6B3-B42F-4E6D-8C31-4EA487100106}" type="pres">
      <dgm:prSet presAssocID="{079871B9-B950-4D2C-9CD6-1099A7A42867}" presName="Name9" presStyleLbl="parChTrans1D2" presStyleIdx="0" presStyleCnt="5"/>
      <dgm:spPr/>
      <dgm:t>
        <a:bodyPr/>
        <a:lstStyle/>
        <a:p>
          <a:endParaRPr lang="en-US"/>
        </a:p>
      </dgm:t>
    </dgm:pt>
    <dgm:pt modelId="{0A2AB37C-DC79-43E7-B8B1-928D60C3D9E0}" type="pres">
      <dgm:prSet presAssocID="{079871B9-B950-4D2C-9CD6-1099A7A42867}" presName="connTx" presStyleLbl="parChTrans1D2" presStyleIdx="0" presStyleCnt="5"/>
      <dgm:spPr/>
      <dgm:t>
        <a:bodyPr/>
        <a:lstStyle/>
        <a:p>
          <a:endParaRPr lang="en-US"/>
        </a:p>
      </dgm:t>
    </dgm:pt>
    <dgm:pt modelId="{4C04FF64-3EB6-42AD-A502-C5D3DB4C4600}" type="pres">
      <dgm:prSet presAssocID="{3DFD2507-FF95-448D-8AD6-A63331EF152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51F826-7CF5-43DF-A5CC-D1E6820E5C7B}" type="pres">
      <dgm:prSet presAssocID="{4129544E-E1FD-42B8-9566-6B0976FAF216}" presName="Name9" presStyleLbl="parChTrans1D2" presStyleIdx="1" presStyleCnt="5"/>
      <dgm:spPr/>
      <dgm:t>
        <a:bodyPr/>
        <a:lstStyle/>
        <a:p>
          <a:endParaRPr lang="en-US"/>
        </a:p>
      </dgm:t>
    </dgm:pt>
    <dgm:pt modelId="{DF4811F3-3A53-4F0E-B425-EC786339319C}" type="pres">
      <dgm:prSet presAssocID="{4129544E-E1FD-42B8-9566-6B0976FAF216}" presName="connTx" presStyleLbl="parChTrans1D2" presStyleIdx="1" presStyleCnt="5"/>
      <dgm:spPr/>
      <dgm:t>
        <a:bodyPr/>
        <a:lstStyle/>
        <a:p>
          <a:endParaRPr lang="en-US"/>
        </a:p>
      </dgm:t>
    </dgm:pt>
    <dgm:pt modelId="{0172E482-667A-4FE2-B377-21B0F6A23009}" type="pres">
      <dgm:prSet presAssocID="{D453AB55-5794-44DB-93D9-7C755BF3C2D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04F340-E2B9-4AAA-9089-E286B514422C}" type="pres">
      <dgm:prSet presAssocID="{FB529776-8E64-41D5-84EB-A127C131CA17}" presName="Name9" presStyleLbl="parChTrans1D2" presStyleIdx="2" presStyleCnt="5"/>
      <dgm:spPr/>
      <dgm:t>
        <a:bodyPr/>
        <a:lstStyle/>
        <a:p>
          <a:endParaRPr lang="en-US"/>
        </a:p>
      </dgm:t>
    </dgm:pt>
    <dgm:pt modelId="{F0311FFF-7B33-43D6-9838-89C8EA367250}" type="pres">
      <dgm:prSet presAssocID="{FB529776-8E64-41D5-84EB-A127C131CA17}" presName="connTx" presStyleLbl="parChTrans1D2" presStyleIdx="2" presStyleCnt="5"/>
      <dgm:spPr/>
      <dgm:t>
        <a:bodyPr/>
        <a:lstStyle/>
        <a:p>
          <a:endParaRPr lang="en-US"/>
        </a:p>
      </dgm:t>
    </dgm:pt>
    <dgm:pt modelId="{8E389AC1-2BA3-4B48-873C-833254B680C8}" type="pres">
      <dgm:prSet presAssocID="{31A32816-1E03-4223-ACC7-84AF1E522B0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8B2D7F-B819-4E27-9EEE-6463A423DA38}" type="pres">
      <dgm:prSet presAssocID="{ACE148FF-F6F4-4277-80B2-5B044EDA5A4C}" presName="Name9" presStyleLbl="parChTrans1D2" presStyleIdx="3" presStyleCnt="5"/>
      <dgm:spPr/>
      <dgm:t>
        <a:bodyPr/>
        <a:lstStyle/>
        <a:p>
          <a:endParaRPr lang="en-US"/>
        </a:p>
      </dgm:t>
    </dgm:pt>
    <dgm:pt modelId="{0472F92E-0130-4469-B475-1BA6D40C169F}" type="pres">
      <dgm:prSet presAssocID="{ACE148FF-F6F4-4277-80B2-5B044EDA5A4C}" presName="connTx" presStyleLbl="parChTrans1D2" presStyleIdx="3" presStyleCnt="5"/>
      <dgm:spPr/>
      <dgm:t>
        <a:bodyPr/>
        <a:lstStyle/>
        <a:p>
          <a:endParaRPr lang="en-US"/>
        </a:p>
      </dgm:t>
    </dgm:pt>
    <dgm:pt modelId="{D7D4539D-8512-4BE1-A9E7-2FD8A4889DA1}" type="pres">
      <dgm:prSet presAssocID="{BDB9CAA5-B15B-413D-99FB-2ABE72FDC38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3B3F62-AC67-4318-8150-FE169114497A}" type="pres">
      <dgm:prSet presAssocID="{03F0E1C3-B3C0-4A8A-84D6-467D4A969EDA}" presName="Name9" presStyleLbl="parChTrans1D2" presStyleIdx="4" presStyleCnt="5"/>
      <dgm:spPr/>
      <dgm:t>
        <a:bodyPr/>
        <a:lstStyle/>
        <a:p>
          <a:endParaRPr lang="en-US"/>
        </a:p>
      </dgm:t>
    </dgm:pt>
    <dgm:pt modelId="{7D929413-0E52-4BDE-9302-BE85F99F96E7}" type="pres">
      <dgm:prSet presAssocID="{03F0E1C3-B3C0-4A8A-84D6-467D4A969EDA}" presName="connTx" presStyleLbl="parChTrans1D2" presStyleIdx="4" presStyleCnt="5"/>
      <dgm:spPr/>
      <dgm:t>
        <a:bodyPr/>
        <a:lstStyle/>
        <a:p>
          <a:endParaRPr lang="en-US"/>
        </a:p>
      </dgm:t>
    </dgm:pt>
    <dgm:pt modelId="{8C8B9020-E63B-4332-9ED6-DB465591FF04}" type="pres">
      <dgm:prSet presAssocID="{82DE1A16-EA77-4F1E-9269-CC99F6948AC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9C2663-13CF-468D-82AD-4064395C94B9}" srcId="{6EFCA1DB-4756-412D-AAC4-801FC593C9B2}" destId="{31A32816-1E03-4223-ACC7-84AF1E522B01}" srcOrd="2" destOrd="0" parTransId="{FB529776-8E64-41D5-84EB-A127C131CA17}" sibTransId="{A42268C8-DFCE-4D54-B4BA-F5C215F9E07D}"/>
    <dgm:cxn modelId="{78E86973-1921-4DEB-8F3B-27E84327745A}" type="presOf" srcId="{D453AB55-5794-44DB-93D9-7C755BF3C2D0}" destId="{0172E482-667A-4FE2-B377-21B0F6A23009}" srcOrd="0" destOrd="0" presId="urn:microsoft.com/office/officeart/2005/8/layout/radial1"/>
    <dgm:cxn modelId="{67907DC7-9ADA-4362-82EA-8B4EC5483A57}" srcId="{6EFCA1DB-4756-412D-AAC4-801FC593C9B2}" destId="{3DFD2507-FF95-448D-8AD6-A63331EF152C}" srcOrd="0" destOrd="0" parTransId="{079871B9-B950-4D2C-9CD6-1099A7A42867}" sibTransId="{2755022D-6026-49D4-A513-920DCBCC7E5F}"/>
    <dgm:cxn modelId="{6E94939A-F398-42A2-BC82-9916641797EE}" type="presOf" srcId="{3DFD2507-FF95-448D-8AD6-A63331EF152C}" destId="{4C04FF64-3EB6-42AD-A502-C5D3DB4C4600}" srcOrd="0" destOrd="0" presId="urn:microsoft.com/office/officeart/2005/8/layout/radial1"/>
    <dgm:cxn modelId="{AE63A654-3271-43C9-895E-50D70085F299}" type="presOf" srcId="{079871B9-B950-4D2C-9CD6-1099A7A42867}" destId="{0A2AB37C-DC79-43E7-B8B1-928D60C3D9E0}" srcOrd="1" destOrd="0" presId="urn:microsoft.com/office/officeart/2005/8/layout/radial1"/>
    <dgm:cxn modelId="{6BA4D0BE-E3E2-4544-8EB8-4904F1C84EEE}" srcId="{6EFCA1DB-4756-412D-AAC4-801FC593C9B2}" destId="{BDB9CAA5-B15B-413D-99FB-2ABE72FDC388}" srcOrd="3" destOrd="0" parTransId="{ACE148FF-F6F4-4277-80B2-5B044EDA5A4C}" sibTransId="{EA824568-1EFF-4CAC-B8A2-257F056F6C4C}"/>
    <dgm:cxn modelId="{5ACBA215-DE3E-474F-9DD2-01A37EE2DD40}" type="presOf" srcId="{BB05E13D-0C24-4AEB-9321-B2FAB766981C}" destId="{454D1971-D44E-463D-A886-DBFBA408949A}" srcOrd="0" destOrd="0" presId="urn:microsoft.com/office/officeart/2005/8/layout/radial1"/>
    <dgm:cxn modelId="{1E3741F4-EFB5-4812-AFC3-A7021260E052}" type="presOf" srcId="{BDB9CAA5-B15B-413D-99FB-2ABE72FDC388}" destId="{D7D4539D-8512-4BE1-A9E7-2FD8A4889DA1}" srcOrd="0" destOrd="0" presId="urn:microsoft.com/office/officeart/2005/8/layout/radial1"/>
    <dgm:cxn modelId="{548533FB-2CE3-47B6-97D0-7CCED2017FF7}" type="presOf" srcId="{ACE148FF-F6F4-4277-80B2-5B044EDA5A4C}" destId="{0472F92E-0130-4469-B475-1BA6D40C169F}" srcOrd="1" destOrd="0" presId="urn:microsoft.com/office/officeart/2005/8/layout/radial1"/>
    <dgm:cxn modelId="{A3AFFBD6-2BD1-4680-9FA7-FA5BC04679E6}" type="presOf" srcId="{FB529776-8E64-41D5-84EB-A127C131CA17}" destId="{F0311FFF-7B33-43D6-9838-89C8EA367250}" srcOrd="1" destOrd="0" presId="urn:microsoft.com/office/officeart/2005/8/layout/radial1"/>
    <dgm:cxn modelId="{F4D31457-BEFE-412F-BD65-55E3ACDFF9F3}" srcId="{6EFCA1DB-4756-412D-AAC4-801FC593C9B2}" destId="{82DE1A16-EA77-4F1E-9269-CC99F6948ACB}" srcOrd="4" destOrd="0" parTransId="{03F0E1C3-B3C0-4A8A-84D6-467D4A969EDA}" sibTransId="{28CAD03D-F8F4-45C0-B538-7ABDA2C89279}"/>
    <dgm:cxn modelId="{30E1F0F2-6A3B-4113-AAFC-ACF9B45F04FD}" type="presOf" srcId="{03F0E1C3-B3C0-4A8A-84D6-467D4A969EDA}" destId="{783B3F62-AC67-4318-8150-FE169114497A}" srcOrd="0" destOrd="0" presId="urn:microsoft.com/office/officeart/2005/8/layout/radial1"/>
    <dgm:cxn modelId="{BFCDF793-E862-4281-B5DB-75A2D3E382F6}" type="presOf" srcId="{ACE148FF-F6F4-4277-80B2-5B044EDA5A4C}" destId="{4B8B2D7F-B819-4E27-9EEE-6463A423DA38}" srcOrd="0" destOrd="0" presId="urn:microsoft.com/office/officeart/2005/8/layout/radial1"/>
    <dgm:cxn modelId="{F8A68DA1-A2D0-4B2A-A179-720BF1BE0866}" type="presOf" srcId="{82DE1A16-EA77-4F1E-9269-CC99F6948ACB}" destId="{8C8B9020-E63B-4332-9ED6-DB465591FF04}" srcOrd="0" destOrd="0" presId="urn:microsoft.com/office/officeart/2005/8/layout/radial1"/>
    <dgm:cxn modelId="{F8D2CB19-9BC7-43C1-8B4B-C13E46B485A1}" type="presOf" srcId="{FB529776-8E64-41D5-84EB-A127C131CA17}" destId="{6504F340-E2B9-4AAA-9089-E286B514422C}" srcOrd="0" destOrd="0" presId="urn:microsoft.com/office/officeart/2005/8/layout/radial1"/>
    <dgm:cxn modelId="{8A76056A-0156-45FE-A958-055B792534C6}" type="presOf" srcId="{31A32816-1E03-4223-ACC7-84AF1E522B01}" destId="{8E389AC1-2BA3-4B48-873C-833254B680C8}" srcOrd="0" destOrd="0" presId="urn:microsoft.com/office/officeart/2005/8/layout/radial1"/>
    <dgm:cxn modelId="{ABD6C1C1-8B30-4909-914A-1377545539CA}" type="presOf" srcId="{03F0E1C3-B3C0-4A8A-84D6-467D4A969EDA}" destId="{7D929413-0E52-4BDE-9302-BE85F99F96E7}" srcOrd="1" destOrd="0" presId="urn:microsoft.com/office/officeart/2005/8/layout/radial1"/>
    <dgm:cxn modelId="{3BF06A5F-E537-4C06-989F-3A226FCBE3B3}" srcId="{6EFCA1DB-4756-412D-AAC4-801FC593C9B2}" destId="{D453AB55-5794-44DB-93D9-7C755BF3C2D0}" srcOrd="1" destOrd="0" parTransId="{4129544E-E1FD-42B8-9566-6B0976FAF216}" sibTransId="{61A14AB1-6A09-444E-AF73-76961D41D60A}"/>
    <dgm:cxn modelId="{88C23742-296E-4993-B2AE-CDE21EF31E29}" type="presOf" srcId="{4129544E-E1FD-42B8-9566-6B0976FAF216}" destId="{F451F826-7CF5-43DF-A5CC-D1E6820E5C7B}" srcOrd="0" destOrd="0" presId="urn:microsoft.com/office/officeart/2005/8/layout/radial1"/>
    <dgm:cxn modelId="{F7287263-887F-47AF-A893-282E486DC1D3}" srcId="{BB05E13D-0C24-4AEB-9321-B2FAB766981C}" destId="{6EFCA1DB-4756-412D-AAC4-801FC593C9B2}" srcOrd="0" destOrd="0" parTransId="{D3FCE313-326A-47CF-AE19-E6E9A1F385C2}" sibTransId="{058190D7-B363-430C-9171-9AD092C72374}"/>
    <dgm:cxn modelId="{61CC0DC3-0BD5-421D-A8CA-8F85E35FB91F}" type="presOf" srcId="{6EFCA1DB-4756-412D-AAC4-801FC593C9B2}" destId="{85EB5E69-AC4D-4CF1-8948-AA1A1E95AD12}" srcOrd="0" destOrd="0" presId="urn:microsoft.com/office/officeart/2005/8/layout/radial1"/>
    <dgm:cxn modelId="{DB4DB7AA-FC3F-48D0-86CE-94863C3EF835}" type="presOf" srcId="{4129544E-E1FD-42B8-9566-6B0976FAF216}" destId="{DF4811F3-3A53-4F0E-B425-EC786339319C}" srcOrd="1" destOrd="0" presId="urn:microsoft.com/office/officeart/2005/8/layout/radial1"/>
    <dgm:cxn modelId="{11144CCC-6156-4886-B841-4BCC7D24E7C7}" type="presOf" srcId="{079871B9-B950-4D2C-9CD6-1099A7A42867}" destId="{EBFBD6B3-B42F-4E6D-8C31-4EA487100106}" srcOrd="0" destOrd="0" presId="urn:microsoft.com/office/officeart/2005/8/layout/radial1"/>
    <dgm:cxn modelId="{30DCD857-5C18-427D-ACA5-188E8448C01B}" type="presParOf" srcId="{454D1971-D44E-463D-A886-DBFBA408949A}" destId="{85EB5E69-AC4D-4CF1-8948-AA1A1E95AD12}" srcOrd="0" destOrd="0" presId="urn:microsoft.com/office/officeart/2005/8/layout/radial1"/>
    <dgm:cxn modelId="{03434553-F2BB-40E8-A00A-9456A555AB65}" type="presParOf" srcId="{454D1971-D44E-463D-A886-DBFBA408949A}" destId="{EBFBD6B3-B42F-4E6D-8C31-4EA487100106}" srcOrd="1" destOrd="0" presId="urn:microsoft.com/office/officeart/2005/8/layout/radial1"/>
    <dgm:cxn modelId="{FEB54D82-24F7-4424-9B86-38441DC3DC04}" type="presParOf" srcId="{EBFBD6B3-B42F-4E6D-8C31-4EA487100106}" destId="{0A2AB37C-DC79-43E7-B8B1-928D60C3D9E0}" srcOrd="0" destOrd="0" presId="urn:microsoft.com/office/officeart/2005/8/layout/radial1"/>
    <dgm:cxn modelId="{E03BC7CB-7E76-4C6C-A90B-3E91E744258A}" type="presParOf" srcId="{454D1971-D44E-463D-A886-DBFBA408949A}" destId="{4C04FF64-3EB6-42AD-A502-C5D3DB4C4600}" srcOrd="2" destOrd="0" presId="urn:microsoft.com/office/officeart/2005/8/layout/radial1"/>
    <dgm:cxn modelId="{6ED5214C-AF45-4B37-BD8C-BB1167BDFF4C}" type="presParOf" srcId="{454D1971-D44E-463D-A886-DBFBA408949A}" destId="{F451F826-7CF5-43DF-A5CC-D1E6820E5C7B}" srcOrd="3" destOrd="0" presId="urn:microsoft.com/office/officeart/2005/8/layout/radial1"/>
    <dgm:cxn modelId="{0A4D9099-7D76-40C4-9173-4551AAA56504}" type="presParOf" srcId="{F451F826-7CF5-43DF-A5CC-D1E6820E5C7B}" destId="{DF4811F3-3A53-4F0E-B425-EC786339319C}" srcOrd="0" destOrd="0" presId="urn:microsoft.com/office/officeart/2005/8/layout/radial1"/>
    <dgm:cxn modelId="{DCB27323-9A18-4C9F-94D2-8862FB2F1CFF}" type="presParOf" srcId="{454D1971-D44E-463D-A886-DBFBA408949A}" destId="{0172E482-667A-4FE2-B377-21B0F6A23009}" srcOrd="4" destOrd="0" presId="urn:microsoft.com/office/officeart/2005/8/layout/radial1"/>
    <dgm:cxn modelId="{B8C01436-4537-4283-9782-EBB8BCF5AF46}" type="presParOf" srcId="{454D1971-D44E-463D-A886-DBFBA408949A}" destId="{6504F340-E2B9-4AAA-9089-E286B514422C}" srcOrd="5" destOrd="0" presId="urn:microsoft.com/office/officeart/2005/8/layout/radial1"/>
    <dgm:cxn modelId="{8B96AE50-36FA-4C36-89C7-745CFDF5981E}" type="presParOf" srcId="{6504F340-E2B9-4AAA-9089-E286B514422C}" destId="{F0311FFF-7B33-43D6-9838-89C8EA367250}" srcOrd="0" destOrd="0" presId="urn:microsoft.com/office/officeart/2005/8/layout/radial1"/>
    <dgm:cxn modelId="{778F0C18-4E8C-4B58-AC38-460383439ECE}" type="presParOf" srcId="{454D1971-D44E-463D-A886-DBFBA408949A}" destId="{8E389AC1-2BA3-4B48-873C-833254B680C8}" srcOrd="6" destOrd="0" presId="urn:microsoft.com/office/officeart/2005/8/layout/radial1"/>
    <dgm:cxn modelId="{F59D60E8-99E7-47DE-A341-5C82849A40E1}" type="presParOf" srcId="{454D1971-D44E-463D-A886-DBFBA408949A}" destId="{4B8B2D7F-B819-4E27-9EEE-6463A423DA38}" srcOrd="7" destOrd="0" presId="urn:microsoft.com/office/officeart/2005/8/layout/radial1"/>
    <dgm:cxn modelId="{684D71AD-846E-41C3-A1BF-F4627A2C2BE5}" type="presParOf" srcId="{4B8B2D7F-B819-4E27-9EEE-6463A423DA38}" destId="{0472F92E-0130-4469-B475-1BA6D40C169F}" srcOrd="0" destOrd="0" presId="urn:microsoft.com/office/officeart/2005/8/layout/radial1"/>
    <dgm:cxn modelId="{FEB514D7-0351-4BAF-BA79-465E9E1DD125}" type="presParOf" srcId="{454D1971-D44E-463D-A886-DBFBA408949A}" destId="{D7D4539D-8512-4BE1-A9E7-2FD8A4889DA1}" srcOrd="8" destOrd="0" presId="urn:microsoft.com/office/officeart/2005/8/layout/radial1"/>
    <dgm:cxn modelId="{302607DA-D989-40E2-B612-0F8A69011DD9}" type="presParOf" srcId="{454D1971-D44E-463D-A886-DBFBA408949A}" destId="{783B3F62-AC67-4318-8150-FE169114497A}" srcOrd="9" destOrd="0" presId="urn:microsoft.com/office/officeart/2005/8/layout/radial1"/>
    <dgm:cxn modelId="{F8533557-A5E1-4D05-9C70-6AA7E48B6778}" type="presParOf" srcId="{783B3F62-AC67-4318-8150-FE169114497A}" destId="{7D929413-0E52-4BDE-9302-BE85F99F96E7}" srcOrd="0" destOrd="0" presId="urn:microsoft.com/office/officeart/2005/8/layout/radial1"/>
    <dgm:cxn modelId="{396A608B-81CA-4A60-BA6F-91A72501B8E0}" type="presParOf" srcId="{454D1971-D44E-463D-A886-DBFBA408949A}" destId="{8C8B9020-E63B-4332-9ED6-DB465591FF04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EB5E69-AC4D-4CF1-8948-AA1A1E95AD12}">
      <dsp:nvSpPr>
        <dsp:cNvPr id="0" name=""/>
        <dsp:cNvSpPr/>
      </dsp:nvSpPr>
      <dsp:spPr>
        <a:xfrm>
          <a:off x="3304449" y="2130356"/>
          <a:ext cx="1620701" cy="16207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/>
        </a:p>
      </dsp:txBody>
      <dsp:txXfrm>
        <a:off x="3541795" y="2367702"/>
        <a:ext cx="1146009" cy="1146009"/>
      </dsp:txXfrm>
    </dsp:sp>
    <dsp:sp modelId="{EBFBD6B3-B42F-4E6D-8C31-4EA487100106}">
      <dsp:nvSpPr>
        <dsp:cNvPr id="0" name=""/>
        <dsp:cNvSpPr/>
      </dsp:nvSpPr>
      <dsp:spPr>
        <a:xfrm rot="16200000">
          <a:off x="3870208" y="1868041"/>
          <a:ext cx="489182" cy="35448"/>
        </a:xfrm>
        <a:custGeom>
          <a:avLst/>
          <a:gdLst/>
          <a:ahLst/>
          <a:cxnLst/>
          <a:rect l="0" t="0" r="0" b="0"/>
          <a:pathLst>
            <a:path>
              <a:moveTo>
                <a:pt x="0" y="17724"/>
              </a:moveTo>
              <a:lnTo>
                <a:pt x="489182" y="177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2570" y="1873535"/>
        <a:ext cx="24459" cy="24459"/>
      </dsp:txXfrm>
    </dsp:sp>
    <dsp:sp modelId="{4C04FF64-3EB6-42AD-A502-C5D3DB4C4600}">
      <dsp:nvSpPr>
        <dsp:cNvPr id="0" name=""/>
        <dsp:cNvSpPr/>
      </dsp:nvSpPr>
      <dsp:spPr>
        <a:xfrm>
          <a:off x="3304449" y="20472"/>
          <a:ext cx="1620701" cy="1620701"/>
        </a:xfrm>
        <a:prstGeom prst="ellipse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Attention </a:t>
          </a:r>
          <a:br>
            <a:rPr kumimoji="0" lang="fr-FR" sz="13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fr-FR" sz="13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to </a:t>
          </a:r>
          <a:r>
            <a:rPr kumimoji="0" lang="fr-FR" sz="13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detail</a:t>
          </a:r>
          <a:endParaRPr kumimoji="0" lang="en-US" sz="13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3541795" y="257818"/>
        <a:ext cx="1146009" cy="1146009"/>
      </dsp:txXfrm>
    </dsp:sp>
    <dsp:sp modelId="{F451F826-7CF5-43DF-A5CC-D1E6820E5C7B}">
      <dsp:nvSpPr>
        <dsp:cNvPr id="0" name=""/>
        <dsp:cNvSpPr/>
      </dsp:nvSpPr>
      <dsp:spPr>
        <a:xfrm rot="20520000">
          <a:off x="4873518" y="2596988"/>
          <a:ext cx="489182" cy="35448"/>
        </a:xfrm>
        <a:custGeom>
          <a:avLst/>
          <a:gdLst/>
          <a:ahLst/>
          <a:cxnLst/>
          <a:rect l="0" t="0" r="0" b="0"/>
          <a:pathLst>
            <a:path>
              <a:moveTo>
                <a:pt x="0" y="17724"/>
              </a:moveTo>
              <a:lnTo>
                <a:pt x="489182" y="177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05879" y="2602482"/>
        <a:ext cx="24459" cy="24459"/>
      </dsp:txXfrm>
    </dsp:sp>
    <dsp:sp modelId="{0172E482-667A-4FE2-B377-21B0F6A23009}">
      <dsp:nvSpPr>
        <dsp:cNvPr id="0" name=""/>
        <dsp:cNvSpPr/>
      </dsp:nvSpPr>
      <dsp:spPr>
        <a:xfrm>
          <a:off x="5311068" y="1478366"/>
          <a:ext cx="1620701" cy="1620701"/>
        </a:xfrm>
        <a:prstGeom prst="ellipse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3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Trained</a:t>
          </a:r>
        </a:p>
      </dsp:txBody>
      <dsp:txXfrm>
        <a:off x="5548414" y="1715712"/>
        <a:ext cx="1146009" cy="1146009"/>
      </dsp:txXfrm>
    </dsp:sp>
    <dsp:sp modelId="{6504F340-E2B9-4AAA-9089-E286B514422C}">
      <dsp:nvSpPr>
        <dsp:cNvPr id="0" name=""/>
        <dsp:cNvSpPr/>
      </dsp:nvSpPr>
      <dsp:spPr>
        <a:xfrm rot="3240000">
          <a:off x="4490288" y="3776449"/>
          <a:ext cx="489182" cy="35448"/>
        </a:xfrm>
        <a:custGeom>
          <a:avLst/>
          <a:gdLst/>
          <a:ahLst/>
          <a:cxnLst/>
          <a:rect l="0" t="0" r="0" b="0"/>
          <a:pathLst>
            <a:path>
              <a:moveTo>
                <a:pt x="0" y="17724"/>
              </a:moveTo>
              <a:lnTo>
                <a:pt x="489182" y="177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722649" y="3781944"/>
        <a:ext cx="24459" cy="24459"/>
      </dsp:txXfrm>
    </dsp:sp>
    <dsp:sp modelId="{8E389AC1-2BA3-4B48-873C-833254B680C8}">
      <dsp:nvSpPr>
        <dsp:cNvPr id="0" name=""/>
        <dsp:cNvSpPr/>
      </dsp:nvSpPr>
      <dsp:spPr>
        <a:xfrm>
          <a:off x="4544607" y="3837288"/>
          <a:ext cx="1620701" cy="1620701"/>
        </a:xfrm>
        <a:prstGeom prst="ellipse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3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Diplomatic</a:t>
          </a:r>
        </a:p>
      </dsp:txBody>
      <dsp:txXfrm>
        <a:off x="4781953" y="4074634"/>
        <a:ext cx="1146009" cy="1146009"/>
      </dsp:txXfrm>
    </dsp:sp>
    <dsp:sp modelId="{4B8B2D7F-B819-4E27-9EEE-6463A423DA38}">
      <dsp:nvSpPr>
        <dsp:cNvPr id="0" name=""/>
        <dsp:cNvSpPr/>
      </dsp:nvSpPr>
      <dsp:spPr>
        <a:xfrm rot="7560000">
          <a:off x="3250129" y="3776449"/>
          <a:ext cx="489182" cy="35448"/>
        </a:xfrm>
        <a:custGeom>
          <a:avLst/>
          <a:gdLst/>
          <a:ahLst/>
          <a:cxnLst/>
          <a:rect l="0" t="0" r="0" b="0"/>
          <a:pathLst>
            <a:path>
              <a:moveTo>
                <a:pt x="0" y="17724"/>
              </a:moveTo>
              <a:lnTo>
                <a:pt x="489182" y="177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482491" y="3781944"/>
        <a:ext cx="24459" cy="24459"/>
      </dsp:txXfrm>
    </dsp:sp>
    <dsp:sp modelId="{D7D4539D-8512-4BE1-A9E7-2FD8A4889DA1}">
      <dsp:nvSpPr>
        <dsp:cNvPr id="0" name=""/>
        <dsp:cNvSpPr/>
      </dsp:nvSpPr>
      <dsp:spPr>
        <a:xfrm>
          <a:off x="2064290" y="3837288"/>
          <a:ext cx="1620701" cy="1620701"/>
        </a:xfrm>
        <a:prstGeom prst="ellipse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3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Technical/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3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Quality </a:t>
          </a:r>
          <a:br>
            <a:rPr kumimoji="0" lang="en-US" sz="13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en-US" sz="13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management </a:t>
          </a:r>
          <a:br>
            <a:rPr kumimoji="0" lang="en-US" sz="13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en-US" sz="13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expertise</a:t>
          </a:r>
        </a:p>
      </dsp:txBody>
      <dsp:txXfrm>
        <a:off x="2301636" y="4074634"/>
        <a:ext cx="1146009" cy="1146009"/>
      </dsp:txXfrm>
    </dsp:sp>
    <dsp:sp modelId="{783B3F62-AC67-4318-8150-FE169114497A}">
      <dsp:nvSpPr>
        <dsp:cNvPr id="0" name=""/>
        <dsp:cNvSpPr/>
      </dsp:nvSpPr>
      <dsp:spPr>
        <a:xfrm rot="11880000">
          <a:off x="2866899" y="2596988"/>
          <a:ext cx="489182" cy="35448"/>
        </a:xfrm>
        <a:custGeom>
          <a:avLst/>
          <a:gdLst/>
          <a:ahLst/>
          <a:cxnLst/>
          <a:rect l="0" t="0" r="0" b="0"/>
          <a:pathLst>
            <a:path>
              <a:moveTo>
                <a:pt x="0" y="17724"/>
              </a:moveTo>
              <a:lnTo>
                <a:pt x="489182" y="177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099260" y="2602482"/>
        <a:ext cx="24459" cy="24459"/>
      </dsp:txXfrm>
    </dsp:sp>
    <dsp:sp modelId="{8C8B9020-E63B-4332-9ED6-DB465591FF04}">
      <dsp:nvSpPr>
        <dsp:cNvPr id="0" name=""/>
        <dsp:cNvSpPr/>
      </dsp:nvSpPr>
      <dsp:spPr>
        <a:xfrm>
          <a:off x="1297830" y="1478366"/>
          <a:ext cx="1620701" cy="1620701"/>
        </a:xfrm>
        <a:prstGeom prst="ellipse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Communicate</a:t>
          </a:r>
          <a:r>
            <a:rPr kumimoji="0" lang="fr-FR" sz="13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/>
          </a:r>
          <a:br>
            <a:rPr kumimoji="0" lang="fr-FR" sz="13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fr-FR" sz="13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fr-FR" sz="13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effectively</a:t>
          </a:r>
          <a:endParaRPr kumimoji="0" lang="en-US" sz="13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1535176" y="1715712"/>
        <a:ext cx="1146009" cy="11460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C8F31-0026-4BD0-8365-50259BA34D04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F7629-ADA6-4194-8528-F6FE33984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91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D9000-0FAB-45D6-8705-801E3DD0178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7"/>
          <p:cNvSpPr txBox="1">
            <a:spLocks noGrp="1" noChangeArrowheads="1"/>
          </p:cNvSpPr>
          <p:nvPr/>
        </p:nvSpPr>
        <p:spPr bwMode="auto">
          <a:xfrm>
            <a:off x="3884027" y="8684926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b"/>
          <a:lstStyle/>
          <a:p>
            <a:pPr algn="r" defTabSz="914437"/>
            <a:fld id="{8BEA4D1C-DD51-4CEA-9782-C9AA4E74B136}" type="slidenum">
              <a:rPr lang="en-US" sz="1200"/>
              <a:pPr algn="r" defTabSz="914437"/>
              <a:t>3</a:t>
            </a:fld>
            <a:endParaRPr lang="en-US" sz="1200"/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Can go </a:t>
            </a:r>
            <a:r>
              <a:rPr lang="fr-FR" dirty="0" err="1" smtClean="0"/>
              <a:t>through</a:t>
            </a:r>
            <a:r>
              <a:rPr lang="fr-FR" dirty="0" smtClean="0"/>
              <a:t> </a:t>
            </a:r>
            <a:r>
              <a:rPr lang="fr-FR" dirty="0" err="1" smtClean="0"/>
              <a:t>each</a:t>
            </a:r>
            <a:r>
              <a:rPr lang="fr-FR" dirty="0" smtClean="0"/>
              <a:t> </a:t>
            </a:r>
            <a:r>
              <a:rPr lang="fr-FR" dirty="0" err="1" smtClean="0"/>
              <a:t>skill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asking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particpants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explain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reasons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they</a:t>
            </a:r>
            <a:r>
              <a:rPr lang="fr-FR" baseline="0" dirty="0" smtClean="0"/>
              <a:t> are important and </a:t>
            </a:r>
            <a:r>
              <a:rPr lang="fr-FR" baseline="0" dirty="0" err="1" smtClean="0"/>
              <a:t>perhaps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give</a:t>
            </a:r>
            <a:r>
              <a:rPr lang="fr-FR" baseline="0" dirty="0" smtClean="0"/>
              <a:t> scenario </a:t>
            </a:r>
            <a:r>
              <a:rPr lang="fr-FR" baseline="0" dirty="0" err="1" smtClean="0"/>
              <a:t>where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skill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important. (</a:t>
            </a:r>
            <a:r>
              <a:rPr lang="fr-FR" baseline="0" dirty="0" err="1" smtClean="0"/>
              <a:t>optional</a:t>
            </a:r>
            <a:r>
              <a:rPr lang="fr-FR" baseline="0" dirty="0" smtClean="0"/>
              <a:t>- </a:t>
            </a:r>
            <a:r>
              <a:rPr lang="fr-FR" baseline="0" dirty="0" err="1" smtClean="0"/>
              <a:t>write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answers</a:t>
            </a:r>
            <a:r>
              <a:rPr lang="fr-FR" baseline="0" dirty="0" smtClean="0"/>
              <a:t> on </a:t>
            </a:r>
            <a:r>
              <a:rPr lang="fr-FR" baseline="0" dirty="0" err="1" smtClean="0"/>
              <a:t>flipchart</a:t>
            </a:r>
            <a:r>
              <a:rPr lang="fr-FR" baseline="0" dirty="0" smtClean="0"/>
              <a:t>)</a:t>
            </a:r>
            <a:endParaRPr lang="fr-FR" dirty="0" smtClean="0"/>
          </a:p>
          <a:p>
            <a:pPr eaLnBrk="1" hangingPunct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119414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Can go </a:t>
            </a:r>
            <a:r>
              <a:rPr lang="fr-FR" dirty="0" err="1" smtClean="0"/>
              <a:t>through</a:t>
            </a:r>
            <a:r>
              <a:rPr lang="fr-FR" dirty="0" smtClean="0"/>
              <a:t> </a:t>
            </a:r>
            <a:r>
              <a:rPr lang="fr-FR" dirty="0" err="1" smtClean="0"/>
              <a:t>each</a:t>
            </a:r>
            <a:r>
              <a:rPr lang="fr-FR" dirty="0" smtClean="0"/>
              <a:t> </a:t>
            </a:r>
            <a:r>
              <a:rPr lang="fr-FR" dirty="0" err="1" smtClean="0"/>
              <a:t>characteristic</a:t>
            </a:r>
            <a:r>
              <a:rPr lang="fr-FR" dirty="0" smtClean="0"/>
              <a:t> </a:t>
            </a:r>
            <a:r>
              <a:rPr lang="fr-FR" baseline="0" dirty="0" err="1" smtClean="0"/>
              <a:t>asking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particpants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explain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reasons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they</a:t>
            </a:r>
            <a:r>
              <a:rPr lang="fr-FR" baseline="0" dirty="0" smtClean="0"/>
              <a:t> are important and </a:t>
            </a:r>
            <a:r>
              <a:rPr lang="fr-FR" baseline="0" dirty="0" err="1" smtClean="0"/>
              <a:t>perhaps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give</a:t>
            </a:r>
            <a:r>
              <a:rPr lang="fr-FR" baseline="0" dirty="0" smtClean="0"/>
              <a:t> scenario </a:t>
            </a:r>
            <a:r>
              <a:rPr lang="fr-FR" baseline="0" dirty="0" err="1" smtClean="0"/>
              <a:t>where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skill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important.  (</a:t>
            </a:r>
            <a:r>
              <a:rPr lang="fr-FR" baseline="0" dirty="0" err="1" smtClean="0"/>
              <a:t>optional</a:t>
            </a:r>
            <a:r>
              <a:rPr lang="fr-FR" baseline="0" dirty="0" smtClean="0"/>
              <a:t>- </a:t>
            </a:r>
            <a:r>
              <a:rPr lang="fr-FR" baseline="0" dirty="0" err="1" smtClean="0"/>
              <a:t>write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answers</a:t>
            </a:r>
            <a:r>
              <a:rPr lang="fr-FR" baseline="0" dirty="0" smtClean="0"/>
              <a:t> on </a:t>
            </a:r>
            <a:r>
              <a:rPr lang="fr-FR" baseline="0" dirty="0" err="1" smtClean="0"/>
              <a:t>flipchart</a:t>
            </a:r>
            <a:r>
              <a:rPr lang="fr-FR" baseline="0" dirty="0" smtClean="0"/>
              <a:t>)</a:t>
            </a:r>
            <a:endParaRPr lang="fr-FR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F7629-ADA6-4194-8528-F6FE3398479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823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Must be mindful of differences and develop techniques</a:t>
            </a:r>
            <a:r>
              <a:rPr lang="en-US" baseline="0" dirty="0" smtClean="0"/>
              <a:t> to overcome communication barriers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F7629-ADA6-4194-8528-F6FE3398479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19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0"/>
            <a:ext cx="121920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657600"/>
            <a:ext cx="8534400" cy="1981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25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847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166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05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18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280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008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801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682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92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48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150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4.emf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3.emf"/><Relationship Id="rId4" Type="http://schemas.openxmlformats.org/officeDocument/2006/relationships/diagramLayout" Target="../diagrams/layout1.xml"/><Relationship Id="rId9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362200"/>
            <a:ext cx="1219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Evaluator of HIV-RT Personnel Competency:</a:t>
            </a:r>
            <a:br>
              <a:rPr lang="en-US" dirty="0" smtClean="0"/>
            </a:br>
            <a:r>
              <a:rPr lang="en-US" dirty="0" smtClean="0"/>
              <a:t>Roles and Tasks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340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74639"/>
            <a:ext cx="12192000" cy="984607"/>
          </a:xfrm>
        </p:spPr>
        <p:txBody>
          <a:bodyPr>
            <a:normAutofit/>
          </a:bodyPr>
          <a:lstStyle/>
          <a:p>
            <a:r>
              <a:rPr lang="en-US" dirty="0" smtClean="0"/>
              <a:t>How well do you communicate?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said may not be what is heard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dirty="0" smtClean="0"/>
              <a:t>Choose words carefully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dirty="0" smtClean="0"/>
              <a:t>Observe how they are received</a:t>
            </a:r>
          </a:p>
          <a:p>
            <a:r>
              <a:rPr lang="en-US" dirty="0" smtClean="0"/>
              <a:t>What is heard may not be understood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dirty="0" smtClean="0"/>
              <a:t>Engage in discussion to ensure understanding</a:t>
            </a:r>
          </a:p>
          <a:p>
            <a:r>
              <a:rPr lang="en-US" dirty="0" smtClean="0"/>
              <a:t>What is understood may not be accepted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dirty="0" smtClean="0"/>
              <a:t>The HIV-RT tester may be defensive during the competency assessment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711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43" name="AutoShape 3"/>
          <p:cNvSpPr>
            <a:spLocks noChangeAspect="1" noChangeArrowheads="1" noTextEdit="1"/>
          </p:cNvSpPr>
          <p:nvPr/>
        </p:nvSpPr>
        <p:spPr bwMode="auto">
          <a:xfrm>
            <a:off x="1524000" y="260350"/>
            <a:ext cx="3494088" cy="75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1524001" y="0"/>
            <a:ext cx="3851275" cy="68580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4517" name="Freeform 5"/>
          <p:cNvSpPr>
            <a:spLocks/>
          </p:cNvSpPr>
          <p:nvPr/>
        </p:nvSpPr>
        <p:spPr bwMode="auto">
          <a:xfrm>
            <a:off x="2747963" y="3221038"/>
            <a:ext cx="2627312" cy="3636962"/>
          </a:xfrm>
          <a:custGeom>
            <a:avLst/>
            <a:gdLst>
              <a:gd name="T0" fmla="*/ 2147483647 w 985"/>
              <a:gd name="T1" fmla="*/ 115623346 h 1657"/>
              <a:gd name="T2" fmla="*/ 2147483647 w 985"/>
              <a:gd name="T3" fmla="*/ 24089112 h 1657"/>
              <a:gd name="T4" fmla="*/ 2147483647 w 985"/>
              <a:gd name="T5" fmla="*/ 14453467 h 1657"/>
              <a:gd name="T6" fmla="*/ 2147483647 w 985"/>
              <a:gd name="T7" fmla="*/ 154163730 h 1657"/>
              <a:gd name="T8" fmla="*/ 2147483647 w 985"/>
              <a:gd name="T9" fmla="*/ 423950805 h 1657"/>
              <a:gd name="T10" fmla="*/ 2147483647 w 985"/>
              <a:gd name="T11" fmla="*/ 732278264 h 1657"/>
              <a:gd name="T12" fmla="*/ 1977859145 w 985"/>
              <a:gd name="T13" fmla="*/ 1050241368 h 1657"/>
              <a:gd name="T14" fmla="*/ 1679047082 w 985"/>
              <a:gd name="T15" fmla="*/ 1320028444 h 1657"/>
              <a:gd name="T16" fmla="*/ 1543869880 w 985"/>
              <a:gd name="T17" fmla="*/ 1474192174 h 1657"/>
              <a:gd name="T18" fmla="*/ 1394462515 w 985"/>
              <a:gd name="T19" fmla="*/ 1782519633 h 1657"/>
              <a:gd name="T20" fmla="*/ 1109877947 w 985"/>
              <a:gd name="T21" fmla="*/ 2147483647 h 1657"/>
              <a:gd name="T22" fmla="*/ 960470582 w 985"/>
              <a:gd name="T23" fmla="*/ 2147483647 h 1657"/>
              <a:gd name="T24" fmla="*/ 1017388563 w 985"/>
              <a:gd name="T25" fmla="*/ 2147483647 h 1657"/>
              <a:gd name="T26" fmla="*/ 1095650452 w 985"/>
              <a:gd name="T27" fmla="*/ 2147483647 h 1657"/>
              <a:gd name="T28" fmla="*/ 1188139837 w 985"/>
              <a:gd name="T29" fmla="*/ 2147483647 h 1657"/>
              <a:gd name="T30" fmla="*/ 1223711241 w 985"/>
              <a:gd name="T31" fmla="*/ 2147483647 h 1657"/>
              <a:gd name="T32" fmla="*/ 996044653 w 985"/>
              <a:gd name="T33" fmla="*/ 2147483647 h 1657"/>
              <a:gd name="T34" fmla="*/ 867981198 w 985"/>
              <a:gd name="T35" fmla="*/ 2147483647 h 1657"/>
              <a:gd name="T36" fmla="*/ 675888682 w 985"/>
              <a:gd name="T37" fmla="*/ 2147483647 h 1657"/>
              <a:gd name="T38" fmla="*/ 469563336 w 985"/>
              <a:gd name="T39" fmla="*/ 2147483647 h 1657"/>
              <a:gd name="T40" fmla="*/ 320155972 w 985"/>
              <a:gd name="T41" fmla="*/ 2147483647 h 1657"/>
              <a:gd name="T42" fmla="*/ 56917980 w 985"/>
              <a:gd name="T43" fmla="*/ 2147483647 h 1657"/>
              <a:gd name="T44" fmla="*/ 56917980 w 985"/>
              <a:gd name="T45" fmla="*/ 2147483647 h 1657"/>
              <a:gd name="T46" fmla="*/ 163634859 w 985"/>
              <a:gd name="T47" fmla="*/ 2147483647 h 1657"/>
              <a:gd name="T48" fmla="*/ 391304114 w 985"/>
              <a:gd name="T49" fmla="*/ 2147483647 h 1657"/>
              <a:gd name="T50" fmla="*/ 661658520 w 985"/>
              <a:gd name="T51" fmla="*/ 2147483647 h 1657"/>
              <a:gd name="T52" fmla="*/ 882211360 w 985"/>
              <a:gd name="T53" fmla="*/ 2147483647 h 1657"/>
              <a:gd name="T54" fmla="*/ 981814491 w 985"/>
              <a:gd name="T55" fmla="*/ 2147483647 h 1657"/>
              <a:gd name="T56" fmla="*/ 981814491 w 985"/>
              <a:gd name="T57" fmla="*/ 2147483647 h 1657"/>
              <a:gd name="T58" fmla="*/ 939126673 w 985"/>
              <a:gd name="T59" fmla="*/ 2147483647 h 1657"/>
              <a:gd name="T60" fmla="*/ 882211360 w 985"/>
              <a:gd name="T61" fmla="*/ 2147483647 h 1657"/>
              <a:gd name="T62" fmla="*/ 789721975 w 985"/>
              <a:gd name="T63" fmla="*/ 2147483647 h 1657"/>
              <a:gd name="T64" fmla="*/ 711460086 w 985"/>
              <a:gd name="T65" fmla="*/ 2147483647 h 1657"/>
              <a:gd name="T66" fmla="*/ 640314611 w 985"/>
              <a:gd name="T67" fmla="*/ 2147483647 h 1657"/>
              <a:gd name="T68" fmla="*/ 924899178 w 985"/>
              <a:gd name="T69" fmla="*/ 2147483647 h 1657"/>
              <a:gd name="T70" fmla="*/ 903555269 w 985"/>
              <a:gd name="T71" fmla="*/ 2147483647 h 1657"/>
              <a:gd name="T72" fmla="*/ 960470582 w 985"/>
              <a:gd name="T73" fmla="*/ 2147483647 h 1657"/>
              <a:gd name="T74" fmla="*/ 1038732472 w 985"/>
              <a:gd name="T75" fmla="*/ 2147483647 h 1657"/>
              <a:gd name="T76" fmla="*/ 1188139837 w 985"/>
              <a:gd name="T77" fmla="*/ 2147483647 h 1657"/>
              <a:gd name="T78" fmla="*/ 1430036586 w 985"/>
              <a:gd name="T79" fmla="*/ 2147483647 h 1657"/>
              <a:gd name="T80" fmla="*/ 1373118605 w 985"/>
              <a:gd name="T81" fmla="*/ 2147483647 h 1657"/>
              <a:gd name="T82" fmla="*/ 1280629221 w 985"/>
              <a:gd name="T83" fmla="*/ 2147483647 h 1657"/>
              <a:gd name="T84" fmla="*/ 1529639718 w 985"/>
              <a:gd name="T85" fmla="*/ 2147483647 h 1657"/>
              <a:gd name="T86" fmla="*/ 1885369760 w 985"/>
              <a:gd name="T87" fmla="*/ 2147483647 h 1657"/>
              <a:gd name="T88" fmla="*/ 2147483647 w 985"/>
              <a:gd name="T89" fmla="*/ 2147483647 h 1657"/>
              <a:gd name="T90" fmla="*/ 2147483647 w 985"/>
              <a:gd name="T91" fmla="*/ 2147483647 h 1657"/>
              <a:gd name="T92" fmla="*/ 2147483647 w 985"/>
              <a:gd name="T93" fmla="*/ 2147483647 h 1657"/>
              <a:gd name="T94" fmla="*/ 2147483647 w 985"/>
              <a:gd name="T95" fmla="*/ 2147483647 h 1657"/>
              <a:gd name="T96" fmla="*/ 2147483647 w 985"/>
              <a:gd name="T97" fmla="*/ 2147483647 h 1657"/>
              <a:gd name="T98" fmla="*/ 2147483647 w 985"/>
              <a:gd name="T99" fmla="*/ 2147483647 h 1657"/>
              <a:gd name="T100" fmla="*/ 2147483647 w 985"/>
              <a:gd name="T101" fmla="*/ 2147483647 h 1657"/>
              <a:gd name="T102" fmla="*/ 2147483647 w 985"/>
              <a:gd name="T103" fmla="*/ 2147483647 h 1657"/>
              <a:gd name="T104" fmla="*/ 2147483647 w 985"/>
              <a:gd name="T105" fmla="*/ 2147483647 h 1657"/>
              <a:gd name="T106" fmla="*/ 2147483647 w 985"/>
              <a:gd name="T107" fmla="*/ 2147483647 h 1657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985" h="1657">
                <a:moveTo>
                  <a:pt x="985" y="1657"/>
                </a:moveTo>
                <a:lnTo>
                  <a:pt x="985" y="24"/>
                </a:lnTo>
                <a:lnTo>
                  <a:pt x="982" y="24"/>
                </a:lnTo>
                <a:lnTo>
                  <a:pt x="879" y="5"/>
                </a:lnTo>
                <a:lnTo>
                  <a:pt x="786" y="0"/>
                </a:lnTo>
                <a:lnTo>
                  <a:pt x="698" y="3"/>
                </a:lnTo>
                <a:lnTo>
                  <a:pt x="621" y="13"/>
                </a:lnTo>
                <a:lnTo>
                  <a:pt x="549" y="32"/>
                </a:lnTo>
                <a:lnTo>
                  <a:pt x="488" y="58"/>
                </a:lnTo>
                <a:lnTo>
                  <a:pt x="433" y="88"/>
                </a:lnTo>
                <a:lnTo>
                  <a:pt x="385" y="120"/>
                </a:lnTo>
                <a:lnTo>
                  <a:pt x="342" y="152"/>
                </a:lnTo>
                <a:lnTo>
                  <a:pt x="305" y="186"/>
                </a:lnTo>
                <a:lnTo>
                  <a:pt x="278" y="218"/>
                </a:lnTo>
                <a:lnTo>
                  <a:pt x="255" y="247"/>
                </a:lnTo>
                <a:lnTo>
                  <a:pt x="236" y="274"/>
                </a:lnTo>
                <a:lnTo>
                  <a:pt x="225" y="292"/>
                </a:lnTo>
                <a:lnTo>
                  <a:pt x="217" y="306"/>
                </a:lnTo>
                <a:lnTo>
                  <a:pt x="215" y="311"/>
                </a:lnTo>
                <a:lnTo>
                  <a:pt x="196" y="370"/>
                </a:lnTo>
                <a:lnTo>
                  <a:pt x="175" y="449"/>
                </a:lnTo>
                <a:lnTo>
                  <a:pt x="156" y="521"/>
                </a:lnTo>
                <a:lnTo>
                  <a:pt x="148" y="550"/>
                </a:lnTo>
                <a:lnTo>
                  <a:pt x="135" y="580"/>
                </a:lnTo>
                <a:lnTo>
                  <a:pt x="135" y="601"/>
                </a:lnTo>
                <a:lnTo>
                  <a:pt x="143" y="617"/>
                </a:lnTo>
                <a:lnTo>
                  <a:pt x="146" y="622"/>
                </a:lnTo>
                <a:lnTo>
                  <a:pt x="154" y="641"/>
                </a:lnTo>
                <a:lnTo>
                  <a:pt x="162" y="665"/>
                </a:lnTo>
                <a:lnTo>
                  <a:pt x="167" y="686"/>
                </a:lnTo>
                <a:lnTo>
                  <a:pt x="170" y="694"/>
                </a:lnTo>
                <a:lnTo>
                  <a:pt x="172" y="726"/>
                </a:lnTo>
                <a:lnTo>
                  <a:pt x="159" y="758"/>
                </a:lnTo>
                <a:lnTo>
                  <a:pt x="140" y="779"/>
                </a:lnTo>
                <a:lnTo>
                  <a:pt x="132" y="790"/>
                </a:lnTo>
                <a:lnTo>
                  <a:pt x="122" y="803"/>
                </a:lnTo>
                <a:lnTo>
                  <a:pt x="108" y="822"/>
                </a:lnTo>
                <a:lnTo>
                  <a:pt x="95" y="846"/>
                </a:lnTo>
                <a:lnTo>
                  <a:pt x="79" y="875"/>
                </a:lnTo>
                <a:lnTo>
                  <a:pt x="66" y="899"/>
                </a:lnTo>
                <a:lnTo>
                  <a:pt x="53" y="923"/>
                </a:lnTo>
                <a:lnTo>
                  <a:pt x="45" y="939"/>
                </a:lnTo>
                <a:lnTo>
                  <a:pt x="42" y="944"/>
                </a:lnTo>
                <a:lnTo>
                  <a:pt x="8" y="995"/>
                </a:lnTo>
                <a:lnTo>
                  <a:pt x="0" y="1026"/>
                </a:lnTo>
                <a:lnTo>
                  <a:pt x="8" y="1040"/>
                </a:lnTo>
                <a:lnTo>
                  <a:pt x="13" y="1045"/>
                </a:lnTo>
                <a:lnTo>
                  <a:pt x="23" y="1056"/>
                </a:lnTo>
                <a:lnTo>
                  <a:pt x="37" y="1066"/>
                </a:lnTo>
                <a:lnTo>
                  <a:pt x="55" y="1074"/>
                </a:lnTo>
                <a:lnTo>
                  <a:pt x="74" y="1082"/>
                </a:lnTo>
                <a:lnTo>
                  <a:pt x="93" y="1088"/>
                </a:lnTo>
                <a:lnTo>
                  <a:pt x="111" y="1093"/>
                </a:lnTo>
                <a:lnTo>
                  <a:pt x="124" y="1096"/>
                </a:lnTo>
                <a:lnTo>
                  <a:pt x="132" y="1101"/>
                </a:lnTo>
                <a:lnTo>
                  <a:pt x="138" y="1114"/>
                </a:lnTo>
                <a:lnTo>
                  <a:pt x="138" y="1127"/>
                </a:lnTo>
                <a:lnTo>
                  <a:pt x="138" y="1138"/>
                </a:lnTo>
                <a:lnTo>
                  <a:pt x="135" y="1143"/>
                </a:lnTo>
                <a:lnTo>
                  <a:pt x="132" y="1146"/>
                </a:lnTo>
                <a:lnTo>
                  <a:pt x="130" y="1154"/>
                </a:lnTo>
                <a:lnTo>
                  <a:pt x="124" y="1162"/>
                </a:lnTo>
                <a:lnTo>
                  <a:pt x="124" y="1165"/>
                </a:lnTo>
                <a:lnTo>
                  <a:pt x="111" y="1170"/>
                </a:lnTo>
                <a:lnTo>
                  <a:pt x="103" y="1175"/>
                </a:lnTo>
                <a:lnTo>
                  <a:pt x="100" y="1178"/>
                </a:lnTo>
                <a:lnTo>
                  <a:pt x="90" y="1223"/>
                </a:lnTo>
                <a:lnTo>
                  <a:pt x="106" y="1255"/>
                </a:lnTo>
                <a:lnTo>
                  <a:pt x="130" y="1274"/>
                </a:lnTo>
                <a:lnTo>
                  <a:pt x="140" y="1279"/>
                </a:lnTo>
                <a:lnTo>
                  <a:pt x="127" y="1316"/>
                </a:lnTo>
                <a:lnTo>
                  <a:pt x="127" y="1343"/>
                </a:lnTo>
                <a:lnTo>
                  <a:pt x="135" y="1356"/>
                </a:lnTo>
                <a:lnTo>
                  <a:pt x="138" y="1361"/>
                </a:lnTo>
                <a:lnTo>
                  <a:pt x="146" y="1364"/>
                </a:lnTo>
                <a:lnTo>
                  <a:pt x="156" y="1367"/>
                </a:lnTo>
                <a:lnTo>
                  <a:pt x="167" y="1367"/>
                </a:lnTo>
                <a:lnTo>
                  <a:pt x="172" y="1367"/>
                </a:lnTo>
                <a:lnTo>
                  <a:pt x="201" y="1399"/>
                </a:lnTo>
                <a:lnTo>
                  <a:pt x="204" y="1433"/>
                </a:lnTo>
                <a:lnTo>
                  <a:pt x="193" y="1463"/>
                </a:lnTo>
                <a:lnTo>
                  <a:pt x="185" y="1476"/>
                </a:lnTo>
                <a:lnTo>
                  <a:pt x="180" y="1526"/>
                </a:lnTo>
                <a:lnTo>
                  <a:pt x="193" y="1566"/>
                </a:lnTo>
                <a:lnTo>
                  <a:pt x="215" y="1593"/>
                </a:lnTo>
                <a:lnTo>
                  <a:pt x="225" y="1603"/>
                </a:lnTo>
                <a:lnTo>
                  <a:pt x="265" y="1619"/>
                </a:lnTo>
                <a:lnTo>
                  <a:pt x="313" y="1627"/>
                </a:lnTo>
                <a:lnTo>
                  <a:pt x="369" y="1627"/>
                </a:lnTo>
                <a:lnTo>
                  <a:pt x="425" y="1622"/>
                </a:lnTo>
                <a:lnTo>
                  <a:pt x="475" y="1614"/>
                </a:lnTo>
                <a:lnTo>
                  <a:pt x="518" y="1606"/>
                </a:lnTo>
                <a:lnTo>
                  <a:pt x="547" y="1598"/>
                </a:lnTo>
                <a:lnTo>
                  <a:pt x="557" y="1596"/>
                </a:lnTo>
                <a:lnTo>
                  <a:pt x="610" y="1593"/>
                </a:lnTo>
                <a:lnTo>
                  <a:pt x="656" y="1596"/>
                </a:lnTo>
                <a:lnTo>
                  <a:pt x="693" y="1603"/>
                </a:lnTo>
                <a:lnTo>
                  <a:pt x="722" y="1614"/>
                </a:lnTo>
                <a:lnTo>
                  <a:pt x="743" y="1625"/>
                </a:lnTo>
                <a:lnTo>
                  <a:pt x="759" y="1635"/>
                </a:lnTo>
                <a:lnTo>
                  <a:pt x="767" y="1643"/>
                </a:lnTo>
                <a:lnTo>
                  <a:pt x="770" y="1646"/>
                </a:lnTo>
                <a:lnTo>
                  <a:pt x="773" y="1651"/>
                </a:lnTo>
                <a:lnTo>
                  <a:pt x="775" y="1654"/>
                </a:lnTo>
                <a:lnTo>
                  <a:pt x="775" y="1657"/>
                </a:lnTo>
                <a:lnTo>
                  <a:pt x="985" y="1657"/>
                </a:lnTo>
                <a:close/>
              </a:path>
            </a:pathLst>
          </a:custGeom>
          <a:gradFill rotWithShape="1">
            <a:gsLst>
              <a:gs pos="0">
                <a:srgbClr val="003B3B"/>
              </a:gs>
              <a:gs pos="100000">
                <a:srgbClr val="008080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18" name="Freeform 6"/>
          <p:cNvSpPr>
            <a:spLocks/>
          </p:cNvSpPr>
          <p:nvPr/>
        </p:nvSpPr>
        <p:spPr bwMode="auto">
          <a:xfrm>
            <a:off x="1524001" y="0"/>
            <a:ext cx="2938463" cy="3589338"/>
          </a:xfrm>
          <a:custGeom>
            <a:avLst/>
            <a:gdLst>
              <a:gd name="T0" fmla="*/ 56881391 w 1102"/>
              <a:gd name="T1" fmla="*/ 2147483647 h 1577"/>
              <a:gd name="T2" fmla="*/ 284404288 w 1102"/>
              <a:gd name="T3" fmla="*/ 2147483647 h 1577"/>
              <a:gd name="T4" fmla="*/ 682571357 w 1102"/>
              <a:gd name="T5" fmla="*/ 2147483647 h 1577"/>
              <a:gd name="T6" fmla="*/ 1265602947 w 1102"/>
              <a:gd name="T7" fmla="*/ 2147483647 h 1577"/>
              <a:gd name="T8" fmla="*/ 1663770016 w 1102"/>
              <a:gd name="T9" fmla="*/ 2147483647 h 1577"/>
              <a:gd name="T10" fmla="*/ 2076157434 w 1102"/>
              <a:gd name="T11" fmla="*/ 2147483647 h 1577"/>
              <a:gd name="T12" fmla="*/ 2147483647 w 1102"/>
              <a:gd name="T13" fmla="*/ 2147483647 h 1577"/>
              <a:gd name="T14" fmla="*/ 2147483647 w 1102"/>
              <a:gd name="T15" fmla="*/ 2147483647 h 1577"/>
              <a:gd name="T16" fmla="*/ 2147483647 w 1102"/>
              <a:gd name="T17" fmla="*/ 2147483647 h 1577"/>
              <a:gd name="T18" fmla="*/ 2147483647 w 1102"/>
              <a:gd name="T19" fmla="*/ 2147483647 h 1577"/>
              <a:gd name="T20" fmla="*/ 2147483647 w 1102"/>
              <a:gd name="T21" fmla="*/ 2147483647 h 1577"/>
              <a:gd name="T22" fmla="*/ 2147483647 w 1102"/>
              <a:gd name="T23" fmla="*/ 2147483647 h 1577"/>
              <a:gd name="T24" fmla="*/ 2147483647 w 1102"/>
              <a:gd name="T25" fmla="*/ 2147483647 h 1577"/>
              <a:gd name="T26" fmla="*/ 2147483647 w 1102"/>
              <a:gd name="T27" fmla="*/ 2147483647 h 1577"/>
              <a:gd name="T28" fmla="*/ 2147483647 w 1102"/>
              <a:gd name="T29" fmla="*/ 2147483647 h 1577"/>
              <a:gd name="T30" fmla="*/ 2147483647 w 1102"/>
              <a:gd name="T31" fmla="*/ 2147483647 h 1577"/>
              <a:gd name="T32" fmla="*/ 2147483647 w 1102"/>
              <a:gd name="T33" fmla="*/ 2147483647 h 1577"/>
              <a:gd name="T34" fmla="*/ 2147483647 w 1102"/>
              <a:gd name="T35" fmla="*/ 2147483647 h 1577"/>
              <a:gd name="T36" fmla="*/ 2147483647 w 1102"/>
              <a:gd name="T37" fmla="*/ 2147483647 h 1577"/>
              <a:gd name="T38" fmla="*/ 2147483647 w 1102"/>
              <a:gd name="T39" fmla="*/ 2147483647 h 1577"/>
              <a:gd name="T40" fmla="*/ 2147483647 w 1102"/>
              <a:gd name="T41" fmla="*/ 2147483647 h 1577"/>
              <a:gd name="T42" fmla="*/ 2147483647 w 1102"/>
              <a:gd name="T43" fmla="*/ 2147483647 h 1577"/>
              <a:gd name="T44" fmla="*/ 2147483647 w 1102"/>
              <a:gd name="T45" fmla="*/ 2147483647 h 1577"/>
              <a:gd name="T46" fmla="*/ 2147483647 w 1102"/>
              <a:gd name="T47" fmla="*/ 2147483647 h 1577"/>
              <a:gd name="T48" fmla="*/ 2147483647 w 1102"/>
              <a:gd name="T49" fmla="*/ 2147483647 h 1577"/>
              <a:gd name="T50" fmla="*/ 2147483647 w 1102"/>
              <a:gd name="T51" fmla="*/ 2147483647 h 1577"/>
              <a:gd name="T52" fmla="*/ 2147483647 w 1102"/>
              <a:gd name="T53" fmla="*/ 2147483647 h 1577"/>
              <a:gd name="T54" fmla="*/ 2147483647 w 1102"/>
              <a:gd name="T55" fmla="*/ 2147483647 h 1577"/>
              <a:gd name="T56" fmla="*/ 2147483647 w 1102"/>
              <a:gd name="T57" fmla="*/ 2147483647 h 1577"/>
              <a:gd name="T58" fmla="*/ 2147483647 w 1102"/>
              <a:gd name="T59" fmla="*/ 2147483647 h 1577"/>
              <a:gd name="T60" fmla="*/ 2147483647 w 1102"/>
              <a:gd name="T61" fmla="*/ 2147483647 h 1577"/>
              <a:gd name="T62" fmla="*/ 2147483647 w 1102"/>
              <a:gd name="T63" fmla="*/ 2147483647 h 1577"/>
              <a:gd name="T64" fmla="*/ 2147483647 w 1102"/>
              <a:gd name="T65" fmla="*/ 2147483647 h 1577"/>
              <a:gd name="T66" fmla="*/ 2147483647 w 1102"/>
              <a:gd name="T67" fmla="*/ 2147483647 h 1577"/>
              <a:gd name="T68" fmla="*/ 2147483647 w 1102"/>
              <a:gd name="T69" fmla="*/ 2147483647 h 1577"/>
              <a:gd name="T70" fmla="*/ 2147483647 w 1102"/>
              <a:gd name="T71" fmla="*/ 2147483647 h 1577"/>
              <a:gd name="T72" fmla="*/ 2147483647 w 1102"/>
              <a:gd name="T73" fmla="*/ 2147483647 h 1577"/>
              <a:gd name="T74" fmla="*/ 2147483647 w 1102"/>
              <a:gd name="T75" fmla="*/ 2147483647 h 1577"/>
              <a:gd name="T76" fmla="*/ 2147483647 w 1102"/>
              <a:gd name="T77" fmla="*/ 2147483647 h 1577"/>
              <a:gd name="T78" fmla="*/ 2147483647 w 1102"/>
              <a:gd name="T79" fmla="*/ 2147483647 h 1577"/>
              <a:gd name="T80" fmla="*/ 2147483647 w 1102"/>
              <a:gd name="T81" fmla="*/ 2147483647 h 1577"/>
              <a:gd name="T82" fmla="*/ 2147483647 w 1102"/>
              <a:gd name="T83" fmla="*/ 2147483647 h 1577"/>
              <a:gd name="T84" fmla="*/ 2147483647 w 1102"/>
              <a:gd name="T85" fmla="*/ 2147483647 h 1577"/>
              <a:gd name="T86" fmla="*/ 2147483647 w 1102"/>
              <a:gd name="T87" fmla="*/ 2147483647 h 1577"/>
              <a:gd name="T88" fmla="*/ 2147483647 w 1102"/>
              <a:gd name="T89" fmla="*/ 2134333722 h 1577"/>
              <a:gd name="T90" fmla="*/ 2147483647 w 1102"/>
              <a:gd name="T91" fmla="*/ 1750982409 h 1577"/>
              <a:gd name="T92" fmla="*/ 2147483647 w 1102"/>
              <a:gd name="T93" fmla="*/ 1113791838 h 1577"/>
              <a:gd name="T94" fmla="*/ 2147483647 w 1102"/>
              <a:gd name="T95" fmla="*/ 372990713 h 1577"/>
              <a:gd name="T96" fmla="*/ 0 w 1102"/>
              <a:gd name="T97" fmla="*/ 0 h 1577"/>
              <a:gd name="T98" fmla="*/ 35549536 w 1102"/>
              <a:gd name="T99" fmla="*/ 2147483647 h 157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1102" h="1577">
                <a:moveTo>
                  <a:pt x="5" y="1378"/>
                </a:moveTo>
                <a:lnTo>
                  <a:pt x="8" y="1375"/>
                </a:lnTo>
                <a:lnTo>
                  <a:pt x="21" y="1372"/>
                </a:lnTo>
                <a:lnTo>
                  <a:pt x="40" y="1370"/>
                </a:lnTo>
                <a:lnTo>
                  <a:pt x="64" y="1370"/>
                </a:lnTo>
                <a:lnTo>
                  <a:pt x="96" y="1372"/>
                </a:lnTo>
                <a:lnTo>
                  <a:pt x="135" y="1383"/>
                </a:lnTo>
                <a:lnTo>
                  <a:pt x="178" y="1399"/>
                </a:lnTo>
                <a:lnTo>
                  <a:pt x="226" y="1425"/>
                </a:lnTo>
                <a:lnTo>
                  <a:pt x="234" y="1433"/>
                </a:lnTo>
                <a:lnTo>
                  <a:pt x="258" y="1452"/>
                </a:lnTo>
                <a:lnTo>
                  <a:pt x="292" y="1476"/>
                </a:lnTo>
                <a:lnTo>
                  <a:pt x="335" y="1505"/>
                </a:lnTo>
                <a:lnTo>
                  <a:pt x="383" y="1534"/>
                </a:lnTo>
                <a:lnTo>
                  <a:pt x="430" y="1558"/>
                </a:lnTo>
                <a:lnTo>
                  <a:pt x="478" y="1574"/>
                </a:lnTo>
                <a:lnTo>
                  <a:pt x="523" y="1577"/>
                </a:lnTo>
                <a:lnTo>
                  <a:pt x="526" y="1577"/>
                </a:lnTo>
                <a:lnTo>
                  <a:pt x="537" y="1574"/>
                </a:lnTo>
                <a:lnTo>
                  <a:pt x="550" y="1569"/>
                </a:lnTo>
                <a:lnTo>
                  <a:pt x="566" y="1558"/>
                </a:lnTo>
                <a:lnTo>
                  <a:pt x="582" y="1548"/>
                </a:lnTo>
                <a:lnTo>
                  <a:pt x="598" y="1532"/>
                </a:lnTo>
                <a:lnTo>
                  <a:pt x="608" y="1510"/>
                </a:lnTo>
                <a:lnTo>
                  <a:pt x="614" y="1484"/>
                </a:lnTo>
                <a:lnTo>
                  <a:pt x="614" y="1471"/>
                </a:lnTo>
                <a:lnTo>
                  <a:pt x="616" y="1439"/>
                </a:lnTo>
                <a:lnTo>
                  <a:pt x="632" y="1407"/>
                </a:lnTo>
                <a:lnTo>
                  <a:pt x="675" y="1391"/>
                </a:lnTo>
                <a:lnTo>
                  <a:pt x="680" y="1393"/>
                </a:lnTo>
                <a:lnTo>
                  <a:pt x="688" y="1396"/>
                </a:lnTo>
                <a:lnTo>
                  <a:pt x="699" y="1401"/>
                </a:lnTo>
                <a:lnTo>
                  <a:pt x="707" y="1401"/>
                </a:lnTo>
                <a:lnTo>
                  <a:pt x="712" y="1399"/>
                </a:lnTo>
                <a:lnTo>
                  <a:pt x="723" y="1388"/>
                </a:lnTo>
                <a:lnTo>
                  <a:pt x="733" y="1364"/>
                </a:lnTo>
                <a:lnTo>
                  <a:pt x="738" y="1327"/>
                </a:lnTo>
                <a:lnTo>
                  <a:pt x="741" y="1327"/>
                </a:lnTo>
                <a:lnTo>
                  <a:pt x="752" y="1327"/>
                </a:lnTo>
                <a:lnTo>
                  <a:pt x="765" y="1324"/>
                </a:lnTo>
                <a:lnTo>
                  <a:pt x="778" y="1322"/>
                </a:lnTo>
                <a:lnTo>
                  <a:pt x="794" y="1311"/>
                </a:lnTo>
                <a:lnTo>
                  <a:pt x="808" y="1298"/>
                </a:lnTo>
                <a:lnTo>
                  <a:pt x="815" y="1279"/>
                </a:lnTo>
                <a:lnTo>
                  <a:pt x="818" y="1253"/>
                </a:lnTo>
                <a:lnTo>
                  <a:pt x="818" y="1247"/>
                </a:lnTo>
                <a:lnTo>
                  <a:pt x="813" y="1242"/>
                </a:lnTo>
                <a:lnTo>
                  <a:pt x="802" y="1229"/>
                </a:lnTo>
                <a:lnTo>
                  <a:pt x="802" y="1226"/>
                </a:lnTo>
                <a:lnTo>
                  <a:pt x="802" y="1218"/>
                </a:lnTo>
                <a:lnTo>
                  <a:pt x="802" y="1210"/>
                </a:lnTo>
                <a:lnTo>
                  <a:pt x="802" y="1207"/>
                </a:lnTo>
                <a:lnTo>
                  <a:pt x="802" y="1202"/>
                </a:lnTo>
                <a:lnTo>
                  <a:pt x="805" y="1191"/>
                </a:lnTo>
                <a:lnTo>
                  <a:pt x="813" y="1178"/>
                </a:lnTo>
                <a:lnTo>
                  <a:pt x="823" y="1170"/>
                </a:lnTo>
                <a:lnTo>
                  <a:pt x="834" y="1170"/>
                </a:lnTo>
                <a:lnTo>
                  <a:pt x="847" y="1170"/>
                </a:lnTo>
                <a:lnTo>
                  <a:pt x="863" y="1173"/>
                </a:lnTo>
                <a:lnTo>
                  <a:pt x="885" y="1178"/>
                </a:lnTo>
                <a:lnTo>
                  <a:pt x="903" y="1178"/>
                </a:lnTo>
                <a:lnTo>
                  <a:pt x="922" y="1181"/>
                </a:lnTo>
                <a:lnTo>
                  <a:pt x="940" y="1178"/>
                </a:lnTo>
                <a:lnTo>
                  <a:pt x="954" y="1170"/>
                </a:lnTo>
                <a:lnTo>
                  <a:pt x="962" y="1170"/>
                </a:lnTo>
                <a:lnTo>
                  <a:pt x="975" y="1159"/>
                </a:lnTo>
                <a:lnTo>
                  <a:pt x="983" y="1130"/>
                </a:lnTo>
                <a:lnTo>
                  <a:pt x="975" y="1069"/>
                </a:lnTo>
                <a:lnTo>
                  <a:pt x="975" y="1045"/>
                </a:lnTo>
                <a:lnTo>
                  <a:pt x="972" y="989"/>
                </a:lnTo>
                <a:lnTo>
                  <a:pt x="967" y="931"/>
                </a:lnTo>
                <a:lnTo>
                  <a:pt x="962" y="891"/>
                </a:lnTo>
                <a:lnTo>
                  <a:pt x="959" y="878"/>
                </a:lnTo>
                <a:lnTo>
                  <a:pt x="951" y="848"/>
                </a:lnTo>
                <a:lnTo>
                  <a:pt x="954" y="816"/>
                </a:lnTo>
                <a:lnTo>
                  <a:pt x="970" y="790"/>
                </a:lnTo>
                <a:lnTo>
                  <a:pt x="975" y="782"/>
                </a:lnTo>
                <a:lnTo>
                  <a:pt x="991" y="766"/>
                </a:lnTo>
                <a:lnTo>
                  <a:pt x="1007" y="747"/>
                </a:lnTo>
                <a:lnTo>
                  <a:pt x="1023" y="734"/>
                </a:lnTo>
                <a:lnTo>
                  <a:pt x="1028" y="731"/>
                </a:lnTo>
                <a:lnTo>
                  <a:pt x="1041" y="721"/>
                </a:lnTo>
                <a:lnTo>
                  <a:pt x="1052" y="699"/>
                </a:lnTo>
                <a:lnTo>
                  <a:pt x="1052" y="667"/>
                </a:lnTo>
                <a:lnTo>
                  <a:pt x="1057" y="638"/>
                </a:lnTo>
                <a:lnTo>
                  <a:pt x="1073" y="566"/>
                </a:lnTo>
                <a:lnTo>
                  <a:pt x="1089" y="484"/>
                </a:lnTo>
                <a:lnTo>
                  <a:pt x="1097" y="423"/>
                </a:lnTo>
                <a:lnTo>
                  <a:pt x="1100" y="412"/>
                </a:lnTo>
                <a:lnTo>
                  <a:pt x="1102" y="383"/>
                </a:lnTo>
                <a:lnTo>
                  <a:pt x="1102" y="338"/>
                </a:lnTo>
                <a:lnTo>
                  <a:pt x="1094" y="282"/>
                </a:lnTo>
                <a:lnTo>
                  <a:pt x="1073" y="215"/>
                </a:lnTo>
                <a:lnTo>
                  <a:pt x="1033" y="144"/>
                </a:lnTo>
                <a:lnTo>
                  <a:pt x="972" y="72"/>
                </a:lnTo>
                <a:lnTo>
                  <a:pt x="885" y="0"/>
                </a:lnTo>
                <a:lnTo>
                  <a:pt x="0" y="0"/>
                </a:lnTo>
                <a:lnTo>
                  <a:pt x="0" y="1378"/>
                </a:lnTo>
                <a:lnTo>
                  <a:pt x="5" y="1378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19" name="Freeform 7"/>
          <p:cNvSpPr>
            <a:spLocks/>
          </p:cNvSpPr>
          <p:nvPr/>
        </p:nvSpPr>
        <p:spPr bwMode="auto">
          <a:xfrm>
            <a:off x="3613151" y="3698876"/>
            <a:ext cx="1762125" cy="3159125"/>
          </a:xfrm>
          <a:custGeom>
            <a:avLst/>
            <a:gdLst>
              <a:gd name="T0" fmla="*/ 632 w 661"/>
              <a:gd name="T1" fmla="*/ 21 h 1439"/>
              <a:gd name="T2" fmla="*/ 576 w 661"/>
              <a:gd name="T3" fmla="*/ 74 h 1439"/>
              <a:gd name="T4" fmla="*/ 518 w 661"/>
              <a:gd name="T5" fmla="*/ 133 h 1439"/>
              <a:gd name="T6" fmla="*/ 478 w 661"/>
              <a:gd name="T7" fmla="*/ 173 h 1439"/>
              <a:gd name="T8" fmla="*/ 446 w 661"/>
              <a:gd name="T9" fmla="*/ 197 h 1439"/>
              <a:gd name="T10" fmla="*/ 435 w 661"/>
              <a:gd name="T11" fmla="*/ 231 h 1439"/>
              <a:gd name="T12" fmla="*/ 430 w 661"/>
              <a:gd name="T13" fmla="*/ 258 h 1439"/>
              <a:gd name="T14" fmla="*/ 419 w 661"/>
              <a:gd name="T15" fmla="*/ 303 h 1439"/>
              <a:gd name="T16" fmla="*/ 414 w 661"/>
              <a:gd name="T17" fmla="*/ 327 h 1439"/>
              <a:gd name="T18" fmla="*/ 393 w 661"/>
              <a:gd name="T19" fmla="*/ 354 h 1439"/>
              <a:gd name="T20" fmla="*/ 361 w 661"/>
              <a:gd name="T21" fmla="*/ 367 h 1439"/>
              <a:gd name="T22" fmla="*/ 340 w 661"/>
              <a:gd name="T23" fmla="*/ 375 h 1439"/>
              <a:gd name="T24" fmla="*/ 324 w 661"/>
              <a:gd name="T25" fmla="*/ 380 h 1439"/>
              <a:gd name="T26" fmla="*/ 276 w 661"/>
              <a:gd name="T27" fmla="*/ 404 h 1439"/>
              <a:gd name="T28" fmla="*/ 223 w 661"/>
              <a:gd name="T29" fmla="*/ 436 h 1439"/>
              <a:gd name="T30" fmla="*/ 186 w 661"/>
              <a:gd name="T31" fmla="*/ 460 h 1439"/>
              <a:gd name="T32" fmla="*/ 148 w 661"/>
              <a:gd name="T33" fmla="*/ 476 h 1439"/>
              <a:gd name="T34" fmla="*/ 114 w 661"/>
              <a:gd name="T35" fmla="*/ 500 h 1439"/>
              <a:gd name="T36" fmla="*/ 106 w 661"/>
              <a:gd name="T37" fmla="*/ 521 h 1439"/>
              <a:gd name="T38" fmla="*/ 109 w 661"/>
              <a:gd name="T39" fmla="*/ 532 h 1439"/>
              <a:gd name="T40" fmla="*/ 119 w 661"/>
              <a:gd name="T41" fmla="*/ 566 h 1439"/>
              <a:gd name="T42" fmla="*/ 167 w 661"/>
              <a:gd name="T43" fmla="*/ 628 h 1439"/>
              <a:gd name="T44" fmla="*/ 180 w 661"/>
              <a:gd name="T45" fmla="*/ 660 h 1439"/>
              <a:gd name="T46" fmla="*/ 164 w 661"/>
              <a:gd name="T47" fmla="*/ 678 h 1439"/>
              <a:gd name="T48" fmla="*/ 159 w 661"/>
              <a:gd name="T49" fmla="*/ 681 h 1439"/>
              <a:gd name="T50" fmla="*/ 146 w 661"/>
              <a:gd name="T51" fmla="*/ 691 h 1439"/>
              <a:gd name="T52" fmla="*/ 127 w 661"/>
              <a:gd name="T53" fmla="*/ 694 h 1439"/>
              <a:gd name="T54" fmla="*/ 116 w 661"/>
              <a:gd name="T55" fmla="*/ 694 h 1439"/>
              <a:gd name="T56" fmla="*/ 85 w 661"/>
              <a:gd name="T57" fmla="*/ 729 h 1439"/>
              <a:gd name="T58" fmla="*/ 90 w 661"/>
              <a:gd name="T59" fmla="*/ 790 h 1439"/>
              <a:gd name="T60" fmla="*/ 69 w 661"/>
              <a:gd name="T61" fmla="*/ 827 h 1439"/>
              <a:gd name="T62" fmla="*/ 55 w 661"/>
              <a:gd name="T63" fmla="*/ 867 h 1439"/>
              <a:gd name="T64" fmla="*/ 61 w 661"/>
              <a:gd name="T65" fmla="*/ 880 h 1439"/>
              <a:gd name="T66" fmla="*/ 77 w 661"/>
              <a:gd name="T67" fmla="*/ 891 h 1439"/>
              <a:gd name="T68" fmla="*/ 93 w 661"/>
              <a:gd name="T69" fmla="*/ 917 h 1439"/>
              <a:gd name="T70" fmla="*/ 85 w 661"/>
              <a:gd name="T71" fmla="*/ 955 h 1439"/>
              <a:gd name="T72" fmla="*/ 61 w 661"/>
              <a:gd name="T73" fmla="*/ 979 h 1439"/>
              <a:gd name="T74" fmla="*/ 39 w 661"/>
              <a:gd name="T75" fmla="*/ 992 h 1439"/>
              <a:gd name="T76" fmla="*/ 8 w 661"/>
              <a:gd name="T77" fmla="*/ 1037 h 1439"/>
              <a:gd name="T78" fmla="*/ 2 w 661"/>
              <a:gd name="T79" fmla="*/ 1112 h 1439"/>
              <a:gd name="T80" fmla="*/ 34 w 661"/>
              <a:gd name="T81" fmla="*/ 1159 h 1439"/>
              <a:gd name="T82" fmla="*/ 122 w 661"/>
              <a:gd name="T83" fmla="*/ 1218 h 1439"/>
              <a:gd name="T84" fmla="*/ 220 w 661"/>
              <a:gd name="T85" fmla="*/ 1261 h 1439"/>
              <a:gd name="T86" fmla="*/ 289 w 661"/>
              <a:gd name="T87" fmla="*/ 1284 h 1439"/>
              <a:gd name="T88" fmla="*/ 348 w 661"/>
              <a:gd name="T89" fmla="*/ 1314 h 1439"/>
              <a:gd name="T90" fmla="*/ 414 w 661"/>
              <a:gd name="T91" fmla="*/ 1364 h 1439"/>
              <a:gd name="T92" fmla="*/ 449 w 661"/>
              <a:gd name="T93" fmla="*/ 1409 h 1439"/>
              <a:gd name="T94" fmla="*/ 459 w 661"/>
              <a:gd name="T95" fmla="*/ 1436 h 1439"/>
              <a:gd name="T96" fmla="*/ 661 w 661"/>
              <a:gd name="T97" fmla="*/ 1439 h 1439"/>
              <a:gd name="T98" fmla="*/ 650 w 661"/>
              <a:gd name="T99" fmla="*/ 3 h 1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661" h="1439">
                <a:moveTo>
                  <a:pt x="650" y="3"/>
                </a:moveTo>
                <a:lnTo>
                  <a:pt x="632" y="21"/>
                </a:lnTo>
                <a:lnTo>
                  <a:pt x="605" y="45"/>
                </a:lnTo>
                <a:lnTo>
                  <a:pt x="576" y="74"/>
                </a:lnTo>
                <a:lnTo>
                  <a:pt x="547" y="104"/>
                </a:lnTo>
                <a:lnTo>
                  <a:pt x="518" y="133"/>
                </a:lnTo>
                <a:lnTo>
                  <a:pt x="494" y="157"/>
                </a:lnTo>
                <a:lnTo>
                  <a:pt x="478" y="173"/>
                </a:lnTo>
                <a:lnTo>
                  <a:pt x="472" y="178"/>
                </a:lnTo>
                <a:lnTo>
                  <a:pt x="446" y="197"/>
                </a:lnTo>
                <a:lnTo>
                  <a:pt x="435" y="215"/>
                </a:lnTo>
                <a:lnTo>
                  <a:pt x="435" y="231"/>
                </a:lnTo>
                <a:lnTo>
                  <a:pt x="435" y="237"/>
                </a:lnTo>
                <a:lnTo>
                  <a:pt x="430" y="258"/>
                </a:lnTo>
                <a:lnTo>
                  <a:pt x="425" y="282"/>
                </a:lnTo>
                <a:lnTo>
                  <a:pt x="419" y="303"/>
                </a:lnTo>
                <a:lnTo>
                  <a:pt x="417" y="311"/>
                </a:lnTo>
                <a:lnTo>
                  <a:pt x="414" y="327"/>
                </a:lnTo>
                <a:lnTo>
                  <a:pt x="403" y="340"/>
                </a:lnTo>
                <a:lnTo>
                  <a:pt x="393" y="354"/>
                </a:lnTo>
                <a:lnTo>
                  <a:pt x="377" y="362"/>
                </a:lnTo>
                <a:lnTo>
                  <a:pt x="361" y="367"/>
                </a:lnTo>
                <a:lnTo>
                  <a:pt x="350" y="372"/>
                </a:lnTo>
                <a:lnTo>
                  <a:pt x="340" y="375"/>
                </a:lnTo>
                <a:lnTo>
                  <a:pt x="337" y="375"/>
                </a:lnTo>
                <a:lnTo>
                  <a:pt x="324" y="380"/>
                </a:lnTo>
                <a:lnTo>
                  <a:pt x="302" y="391"/>
                </a:lnTo>
                <a:lnTo>
                  <a:pt x="276" y="404"/>
                </a:lnTo>
                <a:lnTo>
                  <a:pt x="249" y="420"/>
                </a:lnTo>
                <a:lnTo>
                  <a:pt x="223" y="436"/>
                </a:lnTo>
                <a:lnTo>
                  <a:pt x="201" y="449"/>
                </a:lnTo>
                <a:lnTo>
                  <a:pt x="186" y="460"/>
                </a:lnTo>
                <a:lnTo>
                  <a:pt x="180" y="463"/>
                </a:lnTo>
                <a:lnTo>
                  <a:pt x="148" y="476"/>
                </a:lnTo>
                <a:lnTo>
                  <a:pt x="127" y="489"/>
                </a:lnTo>
                <a:lnTo>
                  <a:pt x="114" y="500"/>
                </a:lnTo>
                <a:lnTo>
                  <a:pt x="106" y="511"/>
                </a:lnTo>
                <a:lnTo>
                  <a:pt x="106" y="521"/>
                </a:lnTo>
                <a:lnTo>
                  <a:pt x="106" y="529"/>
                </a:lnTo>
                <a:lnTo>
                  <a:pt x="109" y="532"/>
                </a:lnTo>
                <a:lnTo>
                  <a:pt x="109" y="535"/>
                </a:lnTo>
                <a:lnTo>
                  <a:pt x="119" y="566"/>
                </a:lnTo>
                <a:lnTo>
                  <a:pt x="140" y="598"/>
                </a:lnTo>
                <a:lnTo>
                  <a:pt x="167" y="628"/>
                </a:lnTo>
                <a:lnTo>
                  <a:pt x="180" y="646"/>
                </a:lnTo>
                <a:lnTo>
                  <a:pt x="180" y="660"/>
                </a:lnTo>
                <a:lnTo>
                  <a:pt x="172" y="670"/>
                </a:lnTo>
                <a:lnTo>
                  <a:pt x="164" y="678"/>
                </a:lnTo>
                <a:lnTo>
                  <a:pt x="162" y="681"/>
                </a:lnTo>
                <a:lnTo>
                  <a:pt x="159" y="681"/>
                </a:lnTo>
                <a:lnTo>
                  <a:pt x="154" y="686"/>
                </a:lnTo>
                <a:lnTo>
                  <a:pt x="146" y="691"/>
                </a:lnTo>
                <a:lnTo>
                  <a:pt x="143" y="694"/>
                </a:lnTo>
                <a:lnTo>
                  <a:pt x="127" y="694"/>
                </a:lnTo>
                <a:lnTo>
                  <a:pt x="119" y="694"/>
                </a:lnTo>
                <a:lnTo>
                  <a:pt x="116" y="694"/>
                </a:lnTo>
                <a:lnTo>
                  <a:pt x="116" y="694"/>
                </a:lnTo>
                <a:lnTo>
                  <a:pt x="85" y="729"/>
                </a:lnTo>
                <a:lnTo>
                  <a:pt x="79" y="763"/>
                </a:lnTo>
                <a:lnTo>
                  <a:pt x="90" y="790"/>
                </a:lnTo>
                <a:lnTo>
                  <a:pt x="98" y="800"/>
                </a:lnTo>
                <a:lnTo>
                  <a:pt x="69" y="827"/>
                </a:lnTo>
                <a:lnTo>
                  <a:pt x="58" y="851"/>
                </a:lnTo>
                <a:lnTo>
                  <a:pt x="55" y="867"/>
                </a:lnTo>
                <a:lnTo>
                  <a:pt x="55" y="872"/>
                </a:lnTo>
                <a:lnTo>
                  <a:pt x="61" y="880"/>
                </a:lnTo>
                <a:lnTo>
                  <a:pt x="69" y="886"/>
                </a:lnTo>
                <a:lnTo>
                  <a:pt x="77" y="891"/>
                </a:lnTo>
                <a:lnTo>
                  <a:pt x="82" y="894"/>
                </a:lnTo>
                <a:lnTo>
                  <a:pt x="93" y="917"/>
                </a:lnTo>
                <a:lnTo>
                  <a:pt x="93" y="936"/>
                </a:lnTo>
                <a:lnTo>
                  <a:pt x="85" y="955"/>
                </a:lnTo>
                <a:lnTo>
                  <a:pt x="74" y="968"/>
                </a:lnTo>
                <a:lnTo>
                  <a:pt x="61" y="979"/>
                </a:lnTo>
                <a:lnTo>
                  <a:pt x="50" y="987"/>
                </a:lnTo>
                <a:lnTo>
                  <a:pt x="39" y="992"/>
                </a:lnTo>
                <a:lnTo>
                  <a:pt x="37" y="995"/>
                </a:lnTo>
                <a:lnTo>
                  <a:pt x="8" y="1037"/>
                </a:lnTo>
                <a:lnTo>
                  <a:pt x="0" y="1080"/>
                </a:lnTo>
                <a:lnTo>
                  <a:pt x="2" y="1112"/>
                </a:lnTo>
                <a:lnTo>
                  <a:pt x="8" y="1125"/>
                </a:lnTo>
                <a:lnTo>
                  <a:pt x="34" y="1159"/>
                </a:lnTo>
                <a:lnTo>
                  <a:pt x="74" y="1191"/>
                </a:lnTo>
                <a:lnTo>
                  <a:pt x="122" y="1218"/>
                </a:lnTo>
                <a:lnTo>
                  <a:pt x="172" y="1242"/>
                </a:lnTo>
                <a:lnTo>
                  <a:pt x="220" y="1261"/>
                </a:lnTo>
                <a:lnTo>
                  <a:pt x="260" y="1276"/>
                </a:lnTo>
                <a:lnTo>
                  <a:pt x="289" y="1284"/>
                </a:lnTo>
                <a:lnTo>
                  <a:pt x="300" y="1287"/>
                </a:lnTo>
                <a:lnTo>
                  <a:pt x="348" y="1314"/>
                </a:lnTo>
                <a:lnTo>
                  <a:pt x="387" y="1338"/>
                </a:lnTo>
                <a:lnTo>
                  <a:pt x="414" y="1364"/>
                </a:lnTo>
                <a:lnTo>
                  <a:pt x="435" y="1388"/>
                </a:lnTo>
                <a:lnTo>
                  <a:pt x="449" y="1409"/>
                </a:lnTo>
                <a:lnTo>
                  <a:pt x="454" y="1425"/>
                </a:lnTo>
                <a:lnTo>
                  <a:pt x="459" y="1436"/>
                </a:lnTo>
                <a:lnTo>
                  <a:pt x="459" y="1439"/>
                </a:lnTo>
                <a:lnTo>
                  <a:pt x="661" y="1439"/>
                </a:lnTo>
                <a:lnTo>
                  <a:pt x="661" y="0"/>
                </a:lnTo>
                <a:lnTo>
                  <a:pt x="650" y="3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4520" name="Freeform 8"/>
          <p:cNvSpPr>
            <a:spLocks/>
          </p:cNvSpPr>
          <p:nvPr/>
        </p:nvSpPr>
        <p:spPr bwMode="auto">
          <a:xfrm>
            <a:off x="1524001" y="1"/>
            <a:ext cx="1933575" cy="3000375"/>
          </a:xfrm>
          <a:custGeom>
            <a:avLst/>
            <a:gdLst>
              <a:gd name="T0" fmla="*/ 3 w 725"/>
              <a:gd name="T1" fmla="*/ 1364 h 1367"/>
              <a:gd name="T2" fmla="*/ 24 w 725"/>
              <a:gd name="T3" fmla="*/ 1346 h 1367"/>
              <a:gd name="T4" fmla="*/ 74 w 725"/>
              <a:gd name="T5" fmla="*/ 1322 h 1367"/>
              <a:gd name="T6" fmla="*/ 154 w 725"/>
              <a:gd name="T7" fmla="*/ 1303 h 1367"/>
              <a:gd name="T8" fmla="*/ 220 w 725"/>
              <a:gd name="T9" fmla="*/ 1306 h 1367"/>
              <a:gd name="T10" fmla="*/ 292 w 725"/>
              <a:gd name="T11" fmla="*/ 1316 h 1367"/>
              <a:gd name="T12" fmla="*/ 401 w 725"/>
              <a:gd name="T13" fmla="*/ 1322 h 1367"/>
              <a:gd name="T14" fmla="*/ 505 w 725"/>
              <a:gd name="T15" fmla="*/ 1306 h 1367"/>
              <a:gd name="T16" fmla="*/ 555 w 725"/>
              <a:gd name="T17" fmla="*/ 1276 h 1367"/>
              <a:gd name="T18" fmla="*/ 584 w 725"/>
              <a:gd name="T19" fmla="*/ 1207 h 1367"/>
              <a:gd name="T20" fmla="*/ 566 w 725"/>
              <a:gd name="T21" fmla="*/ 1149 h 1367"/>
              <a:gd name="T22" fmla="*/ 553 w 725"/>
              <a:gd name="T23" fmla="*/ 1082 h 1367"/>
              <a:gd name="T24" fmla="*/ 587 w 725"/>
              <a:gd name="T25" fmla="*/ 1048 h 1367"/>
              <a:gd name="T26" fmla="*/ 608 w 725"/>
              <a:gd name="T27" fmla="*/ 1042 h 1367"/>
              <a:gd name="T28" fmla="*/ 616 w 725"/>
              <a:gd name="T29" fmla="*/ 1034 h 1367"/>
              <a:gd name="T30" fmla="*/ 622 w 725"/>
              <a:gd name="T31" fmla="*/ 995 h 1367"/>
              <a:gd name="T32" fmla="*/ 616 w 725"/>
              <a:gd name="T33" fmla="*/ 952 h 1367"/>
              <a:gd name="T34" fmla="*/ 651 w 725"/>
              <a:gd name="T35" fmla="*/ 899 h 1367"/>
              <a:gd name="T36" fmla="*/ 638 w 725"/>
              <a:gd name="T37" fmla="*/ 854 h 1367"/>
              <a:gd name="T38" fmla="*/ 627 w 725"/>
              <a:gd name="T39" fmla="*/ 848 h 1367"/>
              <a:gd name="T40" fmla="*/ 611 w 725"/>
              <a:gd name="T41" fmla="*/ 840 h 1367"/>
              <a:gd name="T42" fmla="*/ 603 w 725"/>
              <a:gd name="T43" fmla="*/ 824 h 1367"/>
              <a:gd name="T44" fmla="*/ 598 w 725"/>
              <a:gd name="T45" fmla="*/ 816 h 1367"/>
              <a:gd name="T46" fmla="*/ 595 w 725"/>
              <a:gd name="T47" fmla="*/ 792 h 1367"/>
              <a:gd name="T48" fmla="*/ 608 w 725"/>
              <a:gd name="T49" fmla="*/ 777 h 1367"/>
              <a:gd name="T50" fmla="*/ 638 w 725"/>
              <a:gd name="T51" fmla="*/ 766 h 1367"/>
              <a:gd name="T52" fmla="*/ 675 w 725"/>
              <a:gd name="T53" fmla="*/ 750 h 1367"/>
              <a:gd name="T54" fmla="*/ 707 w 725"/>
              <a:gd name="T55" fmla="*/ 729 h 1367"/>
              <a:gd name="T56" fmla="*/ 720 w 725"/>
              <a:gd name="T57" fmla="*/ 710 h 1367"/>
              <a:gd name="T58" fmla="*/ 717 w 725"/>
              <a:gd name="T59" fmla="*/ 665 h 1367"/>
              <a:gd name="T60" fmla="*/ 677 w 725"/>
              <a:gd name="T61" fmla="*/ 612 h 1367"/>
              <a:gd name="T62" fmla="*/ 653 w 725"/>
              <a:gd name="T63" fmla="*/ 574 h 1367"/>
              <a:gd name="T64" fmla="*/ 622 w 725"/>
              <a:gd name="T65" fmla="*/ 524 h 1367"/>
              <a:gd name="T66" fmla="*/ 590 w 725"/>
              <a:gd name="T67" fmla="*/ 481 h 1367"/>
              <a:gd name="T68" fmla="*/ 568 w 725"/>
              <a:gd name="T69" fmla="*/ 463 h 1367"/>
              <a:gd name="T70" fmla="*/ 534 w 725"/>
              <a:gd name="T71" fmla="*/ 410 h 1367"/>
              <a:gd name="T72" fmla="*/ 537 w 725"/>
              <a:gd name="T73" fmla="*/ 370 h 1367"/>
              <a:gd name="T74" fmla="*/ 547 w 725"/>
              <a:gd name="T75" fmla="*/ 322 h 1367"/>
              <a:gd name="T76" fmla="*/ 555 w 725"/>
              <a:gd name="T77" fmla="*/ 298 h 1367"/>
              <a:gd name="T78" fmla="*/ 560 w 725"/>
              <a:gd name="T79" fmla="*/ 261 h 1367"/>
              <a:gd name="T80" fmla="*/ 542 w 725"/>
              <a:gd name="T81" fmla="*/ 223 h 1367"/>
              <a:gd name="T82" fmla="*/ 526 w 725"/>
              <a:gd name="T83" fmla="*/ 170 h 1367"/>
              <a:gd name="T84" fmla="*/ 499 w 725"/>
              <a:gd name="T85" fmla="*/ 96 h 1367"/>
              <a:gd name="T86" fmla="*/ 473 w 725"/>
              <a:gd name="T87" fmla="*/ 24 h 1367"/>
              <a:gd name="T88" fmla="*/ 0 w 725"/>
              <a:gd name="T89" fmla="*/ 0 h 1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725" h="1367">
                <a:moveTo>
                  <a:pt x="0" y="1367"/>
                </a:moveTo>
                <a:lnTo>
                  <a:pt x="3" y="1364"/>
                </a:lnTo>
                <a:lnTo>
                  <a:pt x="11" y="1356"/>
                </a:lnTo>
                <a:lnTo>
                  <a:pt x="24" y="1346"/>
                </a:lnTo>
                <a:lnTo>
                  <a:pt x="45" y="1332"/>
                </a:lnTo>
                <a:lnTo>
                  <a:pt x="74" y="1322"/>
                </a:lnTo>
                <a:lnTo>
                  <a:pt x="109" y="1311"/>
                </a:lnTo>
                <a:lnTo>
                  <a:pt x="154" y="1303"/>
                </a:lnTo>
                <a:lnTo>
                  <a:pt x="210" y="1303"/>
                </a:lnTo>
                <a:lnTo>
                  <a:pt x="220" y="1306"/>
                </a:lnTo>
                <a:lnTo>
                  <a:pt x="250" y="1311"/>
                </a:lnTo>
                <a:lnTo>
                  <a:pt x="292" y="1316"/>
                </a:lnTo>
                <a:lnTo>
                  <a:pt x="345" y="1319"/>
                </a:lnTo>
                <a:lnTo>
                  <a:pt x="401" y="1322"/>
                </a:lnTo>
                <a:lnTo>
                  <a:pt x="454" y="1316"/>
                </a:lnTo>
                <a:lnTo>
                  <a:pt x="505" y="1306"/>
                </a:lnTo>
                <a:lnTo>
                  <a:pt x="545" y="1287"/>
                </a:lnTo>
                <a:lnTo>
                  <a:pt x="555" y="1276"/>
                </a:lnTo>
                <a:lnTo>
                  <a:pt x="571" y="1250"/>
                </a:lnTo>
                <a:lnTo>
                  <a:pt x="584" y="1207"/>
                </a:lnTo>
                <a:lnTo>
                  <a:pt x="574" y="1159"/>
                </a:lnTo>
                <a:lnTo>
                  <a:pt x="566" y="1149"/>
                </a:lnTo>
                <a:lnTo>
                  <a:pt x="553" y="1120"/>
                </a:lnTo>
                <a:lnTo>
                  <a:pt x="553" y="1082"/>
                </a:lnTo>
                <a:lnTo>
                  <a:pt x="582" y="1048"/>
                </a:lnTo>
                <a:lnTo>
                  <a:pt x="587" y="1048"/>
                </a:lnTo>
                <a:lnTo>
                  <a:pt x="598" y="1045"/>
                </a:lnTo>
                <a:lnTo>
                  <a:pt x="608" y="1042"/>
                </a:lnTo>
                <a:lnTo>
                  <a:pt x="614" y="1040"/>
                </a:lnTo>
                <a:lnTo>
                  <a:pt x="616" y="1034"/>
                </a:lnTo>
                <a:lnTo>
                  <a:pt x="622" y="1019"/>
                </a:lnTo>
                <a:lnTo>
                  <a:pt x="622" y="995"/>
                </a:lnTo>
                <a:lnTo>
                  <a:pt x="606" y="957"/>
                </a:lnTo>
                <a:lnTo>
                  <a:pt x="616" y="952"/>
                </a:lnTo>
                <a:lnTo>
                  <a:pt x="638" y="931"/>
                </a:lnTo>
                <a:lnTo>
                  <a:pt x="651" y="899"/>
                </a:lnTo>
                <a:lnTo>
                  <a:pt x="638" y="854"/>
                </a:lnTo>
                <a:lnTo>
                  <a:pt x="638" y="854"/>
                </a:lnTo>
                <a:lnTo>
                  <a:pt x="635" y="851"/>
                </a:lnTo>
                <a:lnTo>
                  <a:pt x="627" y="848"/>
                </a:lnTo>
                <a:lnTo>
                  <a:pt x="614" y="843"/>
                </a:lnTo>
                <a:lnTo>
                  <a:pt x="611" y="840"/>
                </a:lnTo>
                <a:lnTo>
                  <a:pt x="608" y="832"/>
                </a:lnTo>
                <a:lnTo>
                  <a:pt x="603" y="824"/>
                </a:lnTo>
                <a:lnTo>
                  <a:pt x="600" y="822"/>
                </a:lnTo>
                <a:lnTo>
                  <a:pt x="598" y="816"/>
                </a:lnTo>
                <a:lnTo>
                  <a:pt x="598" y="806"/>
                </a:lnTo>
                <a:lnTo>
                  <a:pt x="595" y="792"/>
                </a:lnTo>
                <a:lnTo>
                  <a:pt x="600" y="782"/>
                </a:lnTo>
                <a:lnTo>
                  <a:pt x="608" y="777"/>
                </a:lnTo>
                <a:lnTo>
                  <a:pt x="622" y="771"/>
                </a:lnTo>
                <a:lnTo>
                  <a:pt x="638" y="766"/>
                </a:lnTo>
                <a:lnTo>
                  <a:pt x="656" y="758"/>
                </a:lnTo>
                <a:lnTo>
                  <a:pt x="675" y="750"/>
                </a:lnTo>
                <a:lnTo>
                  <a:pt x="691" y="739"/>
                </a:lnTo>
                <a:lnTo>
                  <a:pt x="707" y="729"/>
                </a:lnTo>
                <a:lnTo>
                  <a:pt x="715" y="715"/>
                </a:lnTo>
                <a:lnTo>
                  <a:pt x="720" y="710"/>
                </a:lnTo>
                <a:lnTo>
                  <a:pt x="725" y="694"/>
                </a:lnTo>
                <a:lnTo>
                  <a:pt x="717" y="665"/>
                </a:lnTo>
                <a:lnTo>
                  <a:pt x="680" y="617"/>
                </a:lnTo>
                <a:lnTo>
                  <a:pt x="677" y="612"/>
                </a:lnTo>
                <a:lnTo>
                  <a:pt x="667" y="596"/>
                </a:lnTo>
                <a:lnTo>
                  <a:pt x="653" y="574"/>
                </a:lnTo>
                <a:lnTo>
                  <a:pt x="638" y="550"/>
                </a:lnTo>
                <a:lnTo>
                  <a:pt x="622" y="524"/>
                </a:lnTo>
                <a:lnTo>
                  <a:pt x="606" y="500"/>
                </a:lnTo>
                <a:lnTo>
                  <a:pt x="590" y="481"/>
                </a:lnTo>
                <a:lnTo>
                  <a:pt x="579" y="471"/>
                </a:lnTo>
                <a:lnTo>
                  <a:pt x="568" y="463"/>
                </a:lnTo>
                <a:lnTo>
                  <a:pt x="550" y="439"/>
                </a:lnTo>
                <a:lnTo>
                  <a:pt x="534" y="410"/>
                </a:lnTo>
                <a:lnTo>
                  <a:pt x="534" y="378"/>
                </a:lnTo>
                <a:lnTo>
                  <a:pt x="537" y="370"/>
                </a:lnTo>
                <a:lnTo>
                  <a:pt x="542" y="348"/>
                </a:lnTo>
                <a:lnTo>
                  <a:pt x="547" y="322"/>
                </a:lnTo>
                <a:lnTo>
                  <a:pt x="553" y="303"/>
                </a:lnTo>
                <a:lnTo>
                  <a:pt x="555" y="298"/>
                </a:lnTo>
                <a:lnTo>
                  <a:pt x="560" y="282"/>
                </a:lnTo>
                <a:lnTo>
                  <a:pt x="560" y="261"/>
                </a:lnTo>
                <a:lnTo>
                  <a:pt x="545" y="231"/>
                </a:lnTo>
                <a:lnTo>
                  <a:pt x="542" y="223"/>
                </a:lnTo>
                <a:lnTo>
                  <a:pt x="534" y="202"/>
                </a:lnTo>
                <a:lnTo>
                  <a:pt x="526" y="170"/>
                </a:lnTo>
                <a:lnTo>
                  <a:pt x="513" y="136"/>
                </a:lnTo>
                <a:lnTo>
                  <a:pt x="499" y="96"/>
                </a:lnTo>
                <a:lnTo>
                  <a:pt x="486" y="59"/>
                </a:lnTo>
                <a:lnTo>
                  <a:pt x="473" y="24"/>
                </a:lnTo>
                <a:lnTo>
                  <a:pt x="462" y="0"/>
                </a:lnTo>
                <a:lnTo>
                  <a:pt x="0" y="0"/>
                </a:lnTo>
                <a:lnTo>
                  <a:pt x="0" y="1367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5519739" y="188914"/>
            <a:ext cx="49688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  <a:cs typeface="Arial" charset="0"/>
              </a:rPr>
              <a:t>The many faces of </a:t>
            </a:r>
            <a:r>
              <a:rPr lang="en-US" sz="3600" b="1" dirty="0">
                <a:solidFill>
                  <a:schemeClr val="bg1"/>
                </a:solidFill>
                <a:cs typeface="Arial" charset="0"/>
              </a:rPr>
              <a:t>Communication:</a:t>
            </a:r>
            <a:r>
              <a:rPr lang="en-US" sz="2400" dirty="0">
                <a:solidFill>
                  <a:schemeClr val="bg1"/>
                </a:solidFill>
                <a:cs typeface="Arial" charset="0"/>
              </a:rPr>
              <a:t> </a:t>
            </a:r>
            <a:endParaRPr lang="en-GB" sz="24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5139747" y="1410711"/>
            <a:ext cx="45636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b="1" dirty="0">
                <a:cs typeface="Arial" charset="0"/>
              </a:rPr>
              <a:t>How we </a:t>
            </a:r>
            <a:r>
              <a:rPr lang="en-US" b="1" dirty="0">
                <a:solidFill>
                  <a:srgbClr val="FFFF00"/>
                </a:solidFill>
                <a:cs typeface="Arial" charset="0"/>
              </a:rPr>
              <a:t>send</a:t>
            </a:r>
            <a:r>
              <a:rPr lang="en-US" b="1" dirty="0">
                <a:cs typeface="Arial" charset="0"/>
              </a:rPr>
              <a:t> and how we </a:t>
            </a:r>
            <a:r>
              <a:rPr lang="en-US" b="1" dirty="0">
                <a:solidFill>
                  <a:srgbClr val="FFFF00"/>
                </a:solidFill>
                <a:cs typeface="Arial" charset="0"/>
              </a:rPr>
              <a:t>receive</a:t>
            </a:r>
            <a:r>
              <a:rPr lang="en-US" b="1" dirty="0">
                <a:cs typeface="Arial" charset="0"/>
              </a:rPr>
              <a:t> messages</a:t>
            </a:r>
            <a:r>
              <a:rPr lang="en-GB" dirty="0">
                <a:cs typeface="Arial" charset="0"/>
              </a:rPr>
              <a:t> </a:t>
            </a:r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5559425" y="1916114"/>
            <a:ext cx="401406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 typeface="Symbol" pitchFamily="18" charset="2"/>
              <a:buChar char=""/>
            </a:pPr>
            <a:r>
              <a:rPr lang="en-US" b="1" dirty="0">
                <a:cs typeface="Arial" charset="0"/>
              </a:rPr>
              <a:t>What </a:t>
            </a:r>
            <a:r>
              <a:rPr lang="en-US" b="1" dirty="0">
                <a:solidFill>
                  <a:srgbClr val="FFFF00"/>
                </a:solidFill>
                <a:cs typeface="Arial" charset="0"/>
              </a:rPr>
              <a:t>we say</a:t>
            </a:r>
            <a:r>
              <a:rPr lang="en-US" b="1" dirty="0">
                <a:cs typeface="Arial" charset="0"/>
              </a:rPr>
              <a:t> and </a:t>
            </a:r>
            <a:r>
              <a:rPr lang="en-US" b="1" dirty="0">
                <a:solidFill>
                  <a:srgbClr val="FFFF00"/>
                </a:solidFill>
                <a:cs typeface="Arial" charset="0"/>
              </a:rPr>
              <a:t>others hear</a:t>
            </a:r>
            <a:endParaRPr lang="en-GB" b="1" dirty="0">
              <a:solidFill>
                <a:srgbClr val="FFFF00"/>
              </a:solidFill>
              <a:cs typeface="Arial" charset="0"/>
            </a:endParaRPr>
          </a:p>
          <a:p>
            <a:pPr>
              <a:buFont typeface="Symbol" pitchFamily="18" charset="2"/>
              <a:buChar char=""/>
            </a:pPr>
            <a:endParaRPr lang="en-GB" dirty="0">
              <a:cs typeface="Arial" charset="0"/>
            </a:endParaRPr>
          </a:p>
        </p:txBody>
      </p:sp>
      <p:sp>
        <p:nvSpPr>
          <p:cNvPr id="64524" name="Text Box 12"/>
          <p:cNvSpPr txBox="1">
            <a:spLocks noChangeArrowheads="1"/>
          </p:cNvSpPr>
          <p:nvPr/>
        </p:nvSpPr>
        <p:spPr bwMode="auto">
          <a:xfrm>
            <a:off x="5591175" y="2414589"/>
            <a:ext cx="30832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Symbol" pitchFamily="18" charset="2"/>
              <a:buChar char=""/>
            </a:pPr>
            <a:r>
              <a:rPr lang="en-US" b="1" dirty="0">
                <a:cs typeface="Arial" charset="0"/>
              </a:rPr>
              <a:t>What </a:t>
            </a:r>
            <a:r>
              <a:rPr lang="en-US" b="1" dirty="0">
                <a:solidFill>
                  <a:srgbClr val="FFFF00"/>
                </a:solidFill>
                <a:cs typeface="Arial" charset="0"/>
              </a:rPr>
              <a:t>others say</a:t>
            </a:r>
            <a:r>
              <a:rPr lang="en-US" b="1" dirty="0">
                <a:cs typeface="Arial" charset="0"/>
              </a:rPr>
              <a:t> and </a:t>
            </a:r>
            <a:r>
              <a:rPr lang="en-US" b="1" dirty="0">
                <a:solidFill>
                  <a:srgbClr val="FFFF00"/>
                </a:solidFill>
                <a:cs typeface="Arial" charset="0"/>
              </a:rPr>
              <a:t>we hear</a:t>
            </a:r>
            <a:endParaRPr lang="en-GB" b="1" dirty="0">
              <a:solidFill>
                <a:srgbClr val="FFFF00"/>
              </a:solidFill>
              <a:cs typeface="Arial" charset="0"/>
            </a:endParaRPr>
          </a:p>
          <a:p>
            <a:pPr>
              <a:buFont typeface="Symbol" pitchFamily="18" charset="2"/>
              <a:buChar char=""/>
            </a:pPr>
            <a:endParaRPr lang="en-GB" dirty="0">
              <a:cs typeface="Arial" charset="0"/>
            </a:endParaRPr>
          </a:p>
        </p:txBody>
      </p:sp>
      <p:sp>
        <p:nvSpPr>
          <p:cNvPr id="10253" name="AutoShape 13"/>
          <p:cNvSpPr>
            <a:spLocks noChangeAspect="1" noChangeArrowheads="1" noTextEdit="1"/>
          </p:cNvSpPr>
          <p:nvPr/>
        </p:nvSpPr>
        <p:spPr bwMode="auto">
          <a:xfrm>
            <a:off x="8964614" y="2852738"/>
            <a:ext cx="1431925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4" name="AutoShape 15"/>
          <p:cNvSpPr>
            <a:spLocks noChangeAspect="1" noChangeArrowheads="1" noTextEdit="1"/>
          </p:cNvSpPr>
          <p:nvPr/>
        </p:nvSpPr>
        <p:spPr bwMode="auto">
          <a:xfrm>
            <a:off x="9120188" y="3429000"/>
            <a:ext cx="1435100" cy="320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4528" name="Group 16"/>
          <p:cNvGrpSpPr>
            <a:grpSpLocks/>
          </p:cNvGrpSpPr>
          <p:nvPr/>
        </p:nvGrpSpPr>
        <p:grpSpPr bwMode="auto">
          <a:xfrm>
            <a:off x="9190038" y="3508375"/>
            <a:ext cx="1295400" cy="3055938"/>
            <a:chOff x="4829" y="2210"/>
            <a:chExt cx="816" cy="1925"/>
          </a:xfrm>
        </p:grpSpPr>
        <p:sp>
          <p:nvSpPr>
            <p:cNvPr id="64529" name="Freeform 17"/>
            <p:cNvSpPr>
              <a:spLocks/>
            </p:cNvSpPr>
            <p:nvPr/>
          </p:nvSpPr>
          <p:spPr bwMode="auto">
            <a:xfrm>
              <a:off x="4829" y="2210"/>
              <a:ext cx="816" cy="1925"/>
            </a:xfrm>
            <a:custGeom>
              <a:avLst/>
              <a:gdLst>
                <a:gd name="T0" fmla="*/ 1875 w 2448"/>
                <a:gd name="T1" fmla="*/ 453 h 5776"/>
                <a:gd name="T2" fmla="*/ 1858 w 2448"/>
                <a:gd name="T3" fmla="*/ 700 h 5776"/>
                <a:gd name="T4" fmla="*/ 1807 w 2448"/>
                <a:gd name="T5" fmla="*/ 776 h 5776"/>
                <a:gd name="T6" fmla="*/ 1936 w 2448"/>
                <a:gd name="T7" fmla="*/ 821 h 5776"/>
                <a:gd name="T8" fmla="*/ 2093 w 2448"/>
                <a:gd name="T9" fmla="*/ 1009 h 5776"/>
                <a:gd name="T10" fmla="*/ 2154 w 2448"/>
                <a:gd name="T11" fmla="*/ 1293 h 5776"/>
                <a:gd name="T12" fmla="*/ 2168 w 2448"/>
                <a:gd name="T13" fmla="*/ 1603 h 5776"/>
                <a:gd name="T14" fmla="*/ 2054 w 2448"/>
                <a:gd name="T15" fmla="*/ 2514 h 5776"/>
                <a:gd name="T16" fmla="*/ 2413 w 2448"/>
                <a:gd name="T17" fmla="*/ 4122 h 5776"/>
                <a:gd name="T18" fmla="*/ 2426 w 2448"/>
                <a:gd name="T19" fmla="*/ 4299 h 5776"/>
                <a:gd name="T20" fmla="*/ 2238 w 2448"/>
                <a:gd name="T21" fmla="*/ 4365 h 5776"/>
                <a:gd name="T22" fmla="*/ 2043 w 2448"/>
                <a:gd name="T23" fmla="*/ 4498 h 5776"/>
                <a:gd name="T24" fmla="*/ 1847 w 2448"/>
                <a:gd name="T25" fmla="*/ 5267 h 5776"/>
                <a:gd name="T26" fmla="*/ 1838 w 2448"/>
                <a:gd name="T27" fmla="*/ 5685 h 5776"/>
                <a:gd name="T28" fmla="*/ 1726 w 2448"/>
                <a:gd name="T29" fmla="*/ 5734 h 5776"/>
                <a:gd name="T30" fmla="*/ 1662 w 2448"/>
                <a:gd name="T31" fmla="*/ 5544 h 5776"/>
                <a:gd name="T32" fmla="*/ 1740 w 2448"/>
                <a:gd name="T33" fmla="*/ 5125 h 5776"/>
                <a:gd name="T34" fmla="*/ 1766 w 2448"/>
                <a:gd name="T35" fmla="*/ 4452 h 5776"/>
                <a:gd name="T36" fmla="*/ 1578 w 2448"/>
                <a:gd name="T37" fmla="*/ 4427 h 5776"/>
                <a:gd name="T38" fmla="*/ 1550 w 2448"/>
                <a:gd name="T39" fmla="*/ 4394 h 5776"/>
                <a:gd name="T40" fmla="*/ 1440 w 2448"/>
                <a:gd name="T41" fmla="*/ 4432 h 5776"/>
                <a:gd name="T42" fmla="*/ 1290 w 2448"/>
                <a:gd name="T43" fmla="*/ 4399 h 5776"/>
                <a:gd name="T44" fmla="*/ 1133 w 2448"/>
                <a:gd name="T45" fmla="*/ 4411 h 5776"/>
                <a:gd name="T46" fmla="*/ 1008 w 2448"/>
                <a:gd name="T47" fmla="*/ 4418 h 5776"/>
                <a:gd name="T48" fmla="*/ 945 w 2448"/>
                <a:gd name="T49" fmla="*/ 4405 h 5776"/>
                <a:gd name="T50" fmla="*/ 793 w 2448"/>
                <a:gd name="T51" fmla="*/ 4834 h 5776"/>
                <a:gd name="T52" fmla="*/ 573 w 2448"/>
                <a:gd name="T53" fmla="*/ 5302 h 5776"/>
                <a:gd name="T54" fmla="*/ 606 w 2448"/>
                <a:gd name="T55" fmla="*/ 5523 h 5776"/>
                <a:gd name="T56" fmla="*/ 532 w 2448"/>
                <a:gd name="T57" fmla="*/ 5685 h 5776"/>
                <a:gd name="T58" fmla="*/ 473 w 2448"/>
                <a:gd name="T59" fmla="*/ 5610 h 5776"/>
                <a:gd name="T60" fmla="*/ 364 w 2448"/>
                <a:gd name="T61" fmla="*/ 5697 h 5776"/>
                <a:gd name="T62" fmla="*/ 253 w 2448"/>
                <a:gd name="T63" fmla="*/ 5770 h 5776"/>
                <a:gd name="T64" fmla="*/ 118 w 2448"/>
                <a:gd name="T65" fmla="*/ 5776 h 5776"/>
                <a:gd name="T66" fmla="*/ 11 w 2448"/>
                <a:gd name="T67" fmla="*/ 5735 h 5776"/>
                <a:gd name="T68" fmla="*/ 136 w 2448"/>
                <a:gd name="T69" fmla="*/ 5660 h 5776"/>
                <a:gd name="T70" fmla="*/ 276 w 2448"/>
                <a:gd name="T71" fmla="*/ 5501 h 5776"/>
                <a:gd name="T72" fmla="*/ 527 w 2448"/>
                <a:gd name="T73" fmla="*/ 4912 h 5776"/>
                <a:gd name="T74" fmla="*/ 569 w 2448"/>
                <a:gd name="T75" fmla="*/ 4311 h 5776"/>
                <a:gd name="T76" fmla="*/ 769 w 2448"/>
                <a:gd name="T77" fmla="*/ 3402 h 5776"/>
                <a:gd name="T78" fmla="*/ 999 w 2448"/>
                <a:gd name="T79" fmla="*/ 2504 h 5776"/>
                <a:gd name="T80" fmla="*/ 1165 w 2448"/>
                <a:gd name="T81" fmla="*/ 1956 h 5776"/>
                <a:gd name="T82" fmla="*/ 1131 w 2448"/>
                <a:gd name="T83" fmla="*/ 1824 h 5776"/>
                <a:gd name="T84" fmla="*/ 1112 w 2448"/>
                <a:gd name="T85" fmla="*/ 1610 h 5776"/>
                <a:gd name="T86" fmla="*/ 902 w 2448"/>
                <a:gd name="T87" fmla="*/ 1560 h 5776"/>
                <a:gd name="T88" fmla="*/ 946 w 2448"/>
                <a:gd name="T89" fmla="*/ 1204 h 5776"/>
                <a:gd name="T90" fmla="*/ 869 w 2448"/>
                <a:gd name="T91" fmla="*/ 1072 h 5776"/>
                <a:gd name="T92" fmla="*/ 1015 w 2448"/>
                <a:gd name="T93" fmla="*/ 832 h 5776"/>
                <a:gd name="T94" fmla="*/ 1171 w 2448"/>
                <a:gd name="T95" fmla="*/ 772 h 5776"/>
                <a:gd name="T96" fmla="*/ 1136 w 2448"/>
                <a:gd name="T97" fmla="*/ 516 h 5776"/>
                <a:gd name="T98" fmla="*/ 1166 w 2448"/>
                <a:gd name="T99" fmla="*/ 295 h 5776"/>
                <a:gd name="T100" fmla="*/ 1242 w 2448"/>
                <a:gd name="T101" fmla="*/ 255 h 5776"/>
                <a:gd name="T102" fmla="*/ 1241 w 2448"/>
                <a:gd name="T103" fmla="*/ 199 h 5776"/>
                <a:gd name="T104" fmla="*/ 1282 w 2448"/>
                <a:gd name="T105" fmla="*/ 274 h 5776"/>
                <a:gd name="T106" fmla="*/ 1286 w 2448"/>
                <a:gd name="T107" fmla="*/ 143 h 5776"/>
                <a:gd name="T108" fmla="*/ 1329 w 2448"/>
                <a:gd name="T109" fmla="*/ 31 h 5776"/>
                <a:gd name="T110" fmla="*/ 1442 w 2448"/>
                <a:gd name="T111" fmla="*/ 28 h 5776"/>
                <a:gd name="T112" fmla="*/ 1580 w 2448"/>
                <a:gd name="T113" fmla="*/ 0 h 5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448" h="5776">
                  <a:moveTo>
                    <a:pt x="1695" y="32"/>
                  </a:moveTo>
                  <a:lnTo>
                    <a:pt x="1729" y="86"/>
                  </a:lnTo>
                  <a:lnTo>
                    <a:pt x="1759" y="144"/>
                  </a:lnTo>
                  <a:lnTo>
                    <a:pt x="1784" y="203"/>
                  </a:lnTo>
                  <a:lnTo>
                    <a:pt x="1808" y="265"/>
                  </a:lnTo>
                  <a:lnTo>
                    <a:pt x="1830" y="328"/>
                  </a:lnTo>
                  <a:lnTo>
                    <a:pt x="1853" y="391"/>
                  </a:lnTo>
                  <a:lnTo>
                    <a:pt x="1875" y="453"/>
                  </a:lnTo>
                  <a:lnTo>
                    <a:pt x="1901" y="514"/>
                  </a:lnTo>
                  <a:lnTo>
                    <a:pt x="1909" y="548"/>
                  </a:lnTo>
                  <a:lnTo>
                    <a:pt x="1914" y="583"/>
                  </a:lnTo>
                  <a:lnTo>
                    <a:pt x="1913" y="620"/>
                  </a:lnTo>
                  <a:lnTo>
                    <a:pt x="1907" y="654"/>
                  </a:lnTo>
                  <a:lnTo>
                    <a:pt x="1892" y="673"/>
                  </a:lnTo>
                  <a:lnTo>
                    <a:pt x="1876" y="688"/>
                  </a:lnTo>
                  <a:lnTo>
                    <a:pt x="1858" y="700"/>
                  </a:lnTo>
                  <a:lnTo>
                    <a:pt x="1838" y="711"/>
                  </a:lnTo>
                  <a:lnTo>
                    <a:pt x="1818" y="721"/>
                  </a:lnTo>
                  <a:lnTo>
                    <a:pt x="1799" y="730"/>
                  </a:lnTo>
                  <a:lnTo>
                    <a:pt x="1779" y="742"/>
                  </a:lnTo>
                  <a:lnTo>
                    <a:pt x="1761" y="755"/>
                  </a:lnTo>
                  <a:lnTo>
                    <a:pt x="1776" y="763"/>
                  </a:lnTo>
                  <a:lnTo>
                    <a:pt x="1791" y="770"/>
                  </a:lnTo>
                  <a:lnTo>
                    <a:pt x="1807" y="776"/>
                  </a:lnTo>
                  <a:lnTo>
                    <a:pt x="1822" y="783"/>
                  </a:lnTo>
                  <a:lnTo>
                    <a:pt x="1838" y="788"/>
                  </a:lnTo>
                  <a:lnTo>
                    <a:pt x="1854" y="795"/>
                  </a:lnTo>
                  <a:lnTo>
                    <a:pt x="1871" y="800"/>
                  </a:lnTo>
                  <a:lnTo>
                    <a:pt x="1887" y="805"/>
                  </a:lnTo>
                  <a:lnTo>
                    <a:pt x="1903" y="811"/>
                  </a:lnTo>
                  <a:lnTo>
                    <a:pt x="1918" y="816"/>
                  </a:lnTo>
                  <a:lnTo>
                    <a:pt x="1936" y="821"/>
                  </a:lnTo>
                  <a:lnTo>
                    <a:pt x="1951" y="826"/>
                  </a:lnTo>
                  <a:lnTo>
                    <a:pt x="1967" y="832"/>
                  </a:lnTo>
                  <a:lnTo>
                    <a:pt x="1984" y="837"/>
                  </a:lnTo>
                  <a:lnTo>
                    <a:pt x="2000" y="842"/>
                  </a:lnTo>
                  <a:lnTo>
                    <a:pt x="2016" y="847"/>
                  </a:lnTo>
                  <a:lnTo>
                    <a:pt x="2042" y="900"/>
                  </a:lnTo>
                  <a:lnTo>
                    <a:pt x="2068" y="954"/>
                  </a:lnTo>
                  <a:lnTo>
                    <a:pt x="2093" y="1009"/>
                  </a:lnTo>
                  <a:lnTo>
                    <a:pt x="2117" y="1064"/>
                  </a:lnTo>
                  <a:lnTo>
                    <a:pt x="2138" y="1121"/>
                  </a:lnTo>
                  <a:lnTo>
                    <a:pt x="2156" y="1176"/>
                  </a:lnTo>
                  <a:lnTo>
                    <a:pt x="2172" y="1231"/>
                  </a:lnTo>
                  <a:lnTo>
                    <a:pt x="2185" y="1286"/>
                  </a:lnTo>
                  <a:lnTo>
                    <a:pt x="2176" y="1288"/>
                  </a:lnTo>
                  <a:lnTo>
                    <a:pt x="2166" y="1290"/>
                  </a:lnTo>
                  <a:lnTo>
                    <a:pt x="2154" y="1293"/>
                  </a:lnTo>
                  <a:lnTo>
                    <a:pt x="2145" y="1297"/>
                  </a:lnTo>
                  <a:lnTo>
                    <a:pt x="2135" y="1302"/>
                  </a:lnTo>
                  <a:lnTo>
                    <a:pt x="2132" y="1310"/>
                  </a:lnTo>
                  <a:lnTo>
                    <a:pt x="2132" y="1321"/>
                  </a:lnTo>
                  <a:lnTo>
                    <a:pt x="2138" y="1334"/>
                  </a:lnTo>
                  <a:lnTo>
                    <a:pt x="2145" y="1419"/>
                  </a:lnTo>
                  <a:lnTo>
                    <a:pt x="2155" y="1510"/>
                  </a:lnTo>
                  <a:lnTo>
                    <a:pt x="2168" y="1603"/>
                  </a:lnTo>
                  <a:lnTo>
                    <a:pt x="2179" y="1697"/>
                  </a:lnTo>
                  <a:lnTo>
                    <a:pt x="2185" y="1789"/>
                  </a:lnTo>
                  <a:lnTo>
                    <a:pt x="2183" y="1878"/>
                  </a:lnTo>
                  <a:lnTo>
                    <a:pt x="2170" y="1965"/>
                  </a:lnTo>
                  <a:lnTo>
                    <a:pt x="2142" y="2044"/>
                  </a:lnTo>
                  <a:lnTo>
                    <a:pt x="2033" y="2404"/>
                  </a:lnTo>
                  <a:lnTo>
                    <a:pt x="2041" y="2459"/>
                  </a:lnTo>
                  <a:lnTo>
                    <a:pt x="2054" y="2514"/>
                  </a:lnTo>
                  <a:lnTo>
                    <a:pt x="2068" y="2568"/>
                  </a:lnTo>
                  <a:lnTo>
                    <a:pt x="2084" y="2621"/>
                  </a:lnTo>
                  <a:lnTo>
                    <a:pt x="2101" y="2673"/>
                  </a:lnTo>
                  <a:lnTo>
                    <a:pt x="2117" y="2727"/>
                  </a:lnTo>
                  <a:lnTo>
                    <a:pt x="2132" y="2781"/>
                  </a:lnTo>
                  <a:lnTo>
                    <a:pt x="2142" y="2836"/>
                  </a:lnTo>
                  <a:lnTo>
                    <a:pt x="2413" y="4102"/>
                  </a:lnTo>
                  <a:lnTo>
                    <a:pt x="2413" y="4122"/>
                  </a:lnTo>
                  <a:lnTo>
                    <a:pt x="2416" y="4143"/>
                  </a:lnTo>
                  <a:lnTo>
                    <a:pt x="2420" y="4165"/>
                  </a:lnTo>
                  <a:lnTo>
                    <a:pt x="2426" y="4190"/>
                  </a:lnTo>
                  <a:lnTo>
                    <a:pt x="2433" y="4215"/>
                  </a:lnTo>
                  <a:lnTo>
                    <a:pt x="2439" y="4240"/>
                  </a:lnTo>
                  <a:lnTo>
                    <a:pt x="2445" y="4265"/>
                  </a:lnTo>
                  <a:lnTo>
                    <a:pt x="2448" y="4290"/>
                  </a:lnTo>
                  <a:lnTo>
                    <a:pt x="2426" y="4299"/>
                  </a:lnTo>
                  <a:lnTo>
                    <a:pt x="2402" y="4310"/>
                  </a:lnTo>
                  <a:lnTo>
                    <a:pt x="2380" y="4319"/>
                  </a:lnTo>
                  <a:lnTo>
                    <a:pt x="2356" y="4327"/>
                  </a:lnTo>
                  <a:lnTo>
                    <a:pt x="2333" y="4336"/>
                  </a:lnTo>
                  <a:lnTo>
                    <a:pt x="2310" y="4344"/>
                  </a:lnTo>
                  <a:lnTo>
                    <a:pt x="2287" y="4352"/>
                  </a:lnTo>
                  <a:lnTo>
                    <a:pt x="2262" y="4359"/>
                  </a:lnTo>
                  <a:lnTo>
                    <a:pt x="2238" y="4365"/>
                  </a:lnTo>
                  <a:lnTo>
                    <a:pt x="2214" y="4372"/>
                  </a:lnTo>
                  <a:lnTo>
                    <a:pt x="2189" y="4377"/>
                  </a:lnTo>
                  <a:lnTo>
                    <a:pt x="2164" y="4382"/>
                  </a:lnTo>
                  <a:lnTo>
                    <a:pt x="2139" y="4386"/>
                  </a:lnTo>
                  <a:lnTo>
                    <a:pt x="2114" y="4390"/>
                  </a:lnTo>
                  <a:lnTo>
                    <a:pt x="2089" y="4393"/>
                  </a:lnTo>
                  <a:lnTo>
                    <a:pt x="2063" y="4395"/>
                  </a:lnTo>
                  <a:lnTo>
                    <a:pt x="2043" y="4498"/>
                  </a:lnTo>
                  <a:lnTo>
                    <a:pt x="2024" y="4602"/>
                  </a:lnTo>
                  <a:lnTo>
                    <a:pt x="2001" y="4704"/>
                  </a:lnTo>
                  <a:lnTo>
                    <a:pt x="1976" y="4807"/>
                  </a:lnTo>
                  <a:lnTo>
                    <a:pt x="1950" y="4908"/>
                  </a:lnTo>
                  <a:lnTo>
                    <a:pt x="1924" y="5009"/>
                  </a:lnTo>
                  <a:lnTo>
                    <a:pt x="1893" y="5110"/>
                  </a:lnTo>
                  <a:lnTo>
                    <a:pt x="1863" y="5210"/>
                  </a:lnTo>
                  <a:lnTo>
                    <a:pt x="1847" y="5267"/>
                  </a:lnTo>
                  <a:lnTo>
                    <a:pt x="1841" y="5325"/>
                  </a:lnTo>
                  <a:lnTo>
                    <a:pt x="1841" y="5383"/>
                  </a:lnTo>
                  <a:lnTo>
                    <a:pt x="1845" y="5440"/>
                  </a:lnTo>
                  <a:lnTo>
                    <a:pt x="1851" y="5500"/>
                  </a:lnTo>
                  <a:lnTo>
                    <a:pt x="1855" y="5559"/>
                  </a:lnTo>
                  <a:lnTo>
                    <a:pt x="1855" y="5618"/>
                  </a:lnTo>
                  <a:lnTo>
                    <a:pt x="1849" y="5676"/>
                  </a:lnTo>
                  <a:lnTo>
                    <a:pt x="1838" y="5685"/>
                  </a:lnTo>
                  <a:lnTo>
                    <a:pt x="1826" y="5694"/>
                  </a:lnTo>
                  <a:lnTo>
                    <a:pt x="1815" y="5705"/>
                  </a:lnTo>
                  <a:lnTo>
                    <a:pt x="1803" y="5714"/>
                  </a:lnTo>
                  <a:lnTo>
                    <a:pt x="1790" y="5723"/>
                  </a:lnTo>
                  <a:lnTo>
                    <a:pt x="1775" y="5732"/>
                  </a:lnTo>
                  <a:lnTo>
                    <a:pt x="1762" y="5739"/>
                  </a:lnTo>
                  <a:lnTo>
                    <a:pt x="1747" y="5745"/>
                  </a:lnTo>
                  <a:lnTo>
                    <a:pt x="1726" y="5734"/>
                  </a:lnTo>
                  <a:lnTo>
                    <a:pt x="1709" y="5718"/>
                  </a:lnTo>
                  <a:lnTo>
                    <a:pt x="1696" y="5699"/>
                  </a:lnTo>
                  <a:lnTo>
                    <a:pt x="1684" y="5680"/>
                  </a:lnTo>
                  <a:lnTo>
                    <a:pt x="1676" y="5657"/>
                  </a:lnTo>
                  <a:lnTo>
                    <a:pt x="1669" y="5635"/>
                  </a:lnTo>
                  <a:lnTo>
                    <a:pt x="1662" y="5614"/>
                  </a:lnTo>
                  <a:lnTo>
                    <a:pt x="1657" y="5592"/>
                  </a:lnTo>
                  <a:lnTo>
                    <a:pt x="1662" y="5544"/>
                  </a:lnTo>
                  <a:lnTo>
                    <a:pt x="1670" y="5497"/>
                  </a:lnTo>
                  <a:lnTo>
                    <a:pt x="1680" y="5451"/>
                  </a:lnTo>
                  <a:lnTo>
                    <a:pt x="1691" y="5404"/>
                  </a:lnTo>
                  <a:lnTo>
                    <a:pt x="1701" y="5356"/>
                  </a:lnTo>
                  <a:lnTo>
                    <a:pt x="1709" y="5308"/>
                  </a:lnTo>
                  <a:lnTo>
                    <a:pt x="1713" y="5260"/>
                  </a:lnTo>
                  <a:lnTo>
                    <a:pt x="1713" y="5210"/>
                  </a:lnTo>
                  <a:lnTo>
                    <a:pt x="1740" y="5125"/>
                  </a:lnTo>
                  <a:lnTo>
                    <a:pt x="1757" y="5037"/>
                  </a:lnTo>
                  <a:lnTo>
                    <a:pt x="1769" y="4944"/>
                  </a:lnTo>
                  <a:lnTo>
                    <a:pt x="1775" y="4849"/>
                  </a:lnTo>
                  <a:lnTo>
                    <a:pt x="1778" y="4753"/>
                  </a:lnTo>
                  <a:lnTo>
                    <a:pt x="1779" y="4656"/>
                  </a:lnTo>
                  <a:lnTo>
                    <a:pt x="1779" y="4558"/>
                  </a:lnTo>
                  <a:lnTo>
                    <a:pt x="1779" y="4461"/>
                  </a:lnTo>
                  <a:lnTo>
                    <a:pt x="1766" y="4452"/>
                  </a:lnTo>
                  <a:lnTo>
                    <a:pt x="1742" y="4449"/>
                  </a:lnTo>
                  <a:lnTo>
                    <a:pt x="1717" y="4448"/>
                  </a:lnTo>
                  <a:lnTo>
                    <a:pt x="1694" y="4448"/>
                  </a:lnTo>
                  <a:lnTo>
                    <a:pt x="1670" y="4447"/>
                  </a:lnTo>
                  <a:lnTo>
                    <a:pt x="1648" y="4445"/>
                  </a:lnTo>
                  <a:lnTo>
                    <a:pt x="1624" y="4441"/>
                  </a:lnTo>
                  <a:lnTo>
                    <a:pt x="1600" y="4436"/>
                  </a:lnTo>
                  <a:lnTo>
                    <a:pt x="1578" y="4427"/>
                  </a:lnTo>
                  <a:lnTo>
                    <a:pt x="1576" y="4415"/>
                  </a:lnTo>
                  <a:lnTo>
                    <a:pt x="1583" y="4407"/>
                  </a:lnTo>
                  <a:lnTo>
                    <a:pt x="1591" y="4399"/>
                  </a:lnTo>
                  <a:lnTo>
                    <a:pt x="1595" y="4390"/>
                  </a:lnTo>
                  <a:lnTo>
                    <a:pt x="1584" y="4393"/>
                  </a:lnTo>
                  <a:lnTo>
                    <a:pt x="1573" y="4394"/>
                  </a:lnTo>
                  <a:lnTo>
                    <a:pt x="1561" y="4394"/>
                  </a:lnTo>
                  <a:lnTo>
                    <a:pt x="1550" y="4394"/>
                  </a:lnTo>
                  <a:lnTo>
                    <a:pt x="1538" y="4395"/>
                  </a:lnTo>
                  <a:lnTo>
                    <a:pt x="1529" y="4398"/>
                  </a:lnTo>
                  <a:lnTo>
                    <a:pt x="1521" y="4406"/>
                  </a:lnTo>
                  <a:lnTo>
                    <a:pt x="1516" y="4418"/>
                  </a:lnTo>
                  <a:lnTo>
                    <a:pt x="1499" y="4424"/>
                  </a:lnTo>
                  <a:lnTo>
                    <a:pt x="1479" y="4430"/>
                  </a:lnTo>
                  <a:lnTo>
                    <a:pt x="1459" y="4431"/>
                  </a:lnTo>
                  <a:lnTo>
                    <a:pt x="1440" y="4432"/>
                  </a:lnTo>
                  <a:lnTo>
                    <a:pt x="1419" y="4431"/>
                  </a:lnTo>
                  <a:lnTo>
                    <a:pt x="1399" y="4431"/>
                  </a:lnTo>
                  <a:lnTo>
                    <a:pt x="1381" y="4430"/>
                  </a:lnTo>
                  <a:lnTo>
                    <a:pt x="1362" y="4431"/>
                  </a:lnTo>
                  <a:lnTo>
                    <a:pt x="1349" y="4412"/>
                  </a:lnTo>
                  <a:lnTo>
                    <a:pt x="1332" y="4403"/>
                  </a:lnTo>
                  <a:lnTo>
                    <a:pt x="1312" y="4399"/>
                  </a:lnTo>
                  <a:lnTo>
                    <a:pt x="1290" y="4399"/>
                  </a:lnTo>
                  <a:lnTo>
                    <a:pt x="1265" y="4403"/>
                  </a:lnTo>
                  <a:lnTo>
                    <a:pt x="1241" y="4407"/>
                  </a:lnTo>
                  <a:lnTo>
                    <a:pt x="1217" y="4410"/>
                  </a:lnTo>
                  <a:lnTo>
                    <a:pt x="1196" y="4408"/>
                  </a:lnTo>
                  <a:lnTo>
                    <a:pt x="1181" y="4408"/>
                  </a:lnTo>
                  <a:lnTo>
                    <a:pt x="1165" y="4410"/>
                  </a:lnTo>
                  <a:lnTo>
                    <a:pt x="1149" y="4411"/>
                  </a:lnTo>
                  <a:lnTo>
                    <a:pt x="1133" y="4411"/>
                  </a:lnTo>
                  <a:lnTo>
                    <a:pt x="1117" y="4412"/>
                  </a:lnTo>
                  <a:lnTo>
                    <a:pt x="1102" y="4414"/>
                  </a:lnTo>
                  <a:lnTo>
                    <a:pt x="1086" y="4415"/>
                  </a:lnTo>
                  <a:lnTo>
                    <a:pt x="1071" y="4416"/>
                  </a:lnTo>
                  <a:lnTo>
                    <a:pt x="1056" y="4416"/>
                  </a:lnTo>
                  <a:lnTo>
                    <a:pt x="1040" y="4418"/>
                  </a:lnTo>
                  <a:lnTo>
                    <a:pt x="1024" y="4418"/>
                  </a:lnTo>
                  <a:lnTo>
                    <a:pt x="1008" y="4418"/>
                  </a:lnTo>
                  <a:lnTo>
                    <a:pt x="994" y="4418"/>
                  </a:lnTo>
                  <a:lnTo>
                    <a:pt x="978" y="4416"/>
                  </a:lnTo>
                  <a:lnTo>
                    <a:pt x="964" y="4415"/>
                  </a:lnTo>
                  <a:lnTo>
                    <a:pt x="949" y="4412"/>
                  </a:lnTo>
                  <a:lnTo>
                    <a:pt x="950" y="4410"/>
                  </a:lnTo>
                  <a:lnTo>
                    <a:pt x="949" y="4408"/>
                  </a:lnTo>
                  <a:lnTo>
                    <a:pt x="948" y="4406"/>
                  </a:lnTo>
                  <a:lnTo>
                    <a:pt x="945" y="4405"/>
                  </a:lnTo>
                  <a:lnTo>
                    <a:pt x="937" y="4405"/>
                  </a:lnTo>
                  <a:lnTo>
                    <a:pt x="924" y="4470"/>
                  </a:lnTo>
                  <a:lnTo>
                    <a:pt x="908" y="4533"/>
                  </a:lnTo>
                  <a:lnTo>
                    <a:pt x="890" y="4595"/>
                  </a:lnTo>
                  <a:lnTo>
                    <a:pt x="868" y="4657"/>
                  </a:lnTo>
                  <a:lnTo>
                    <a:pt x="844" y="4716"/>
                  </a:lnTo>
                  <a:lnTo>
                    <a:pt x="819" y="4775"/>
                  </a:lnTo>
                  <a:lnTo>
                    <a:pt x="793" y="4834"/>
                  </a:lnTo>
                  <a:lnTo>
                    <a:pt x="765" y="4892"/>
                  </a:lnTo>
                  <a:lnTo>
                    <a:pt x="736" y="4950"/>
                  </a:lnTo>
                  <a:lnTo>
                    <a:pt x="707" y="5008"/>
                  </a:lnTo>
                  <a:lnTo>
                    <a:pt x="679" y="5066"/>
                  </a:lnTo>
                  <a:lnTo>
                    <a:pt x="651" y="5124"/>
                  </a:lnTo>
                  <a:lnTo>
                    <a:pt x="624" y="5183"/>
                  </a:lnTo>
                  <a:lnTo>
                    <a:pt x="598" y="5242"/>
                  </a:lnTo>
                  <a:lnTo>
                    <a:pt x="573" y="5302"/>
                  </a:lnTo>
                  <a:lnTo>
                    <a:pt x="551" y="5364"/>
                  </a:lnTo>
                  <a:lnTo>
                    <a:pt x="561" y="5384"/>
                  </a:lnTo>
                  <a:lnTo>
                    <a:pt x="573" y="5405"/>
                  </a:lnTo>
                  <a:lnTo>
                    <a:pt x="585" y="5427"/>
                  </a:lnTo>
                  <a:lnTo>
                    <a:pt x="595" y="5450"/>
                  </a:lnTo>
                  <a:lnTo>
                    <a:pt x="602" y="5473"/>
                  </a:lnTo>
                  <a:lnTo>
                    <a:pt x="606" y="5498"/>
                  </a:lnTo>
                  <a:lnTo>
                    <a:pt x="606" y="5523"/>
                  </a:lnTo>
                  <a:lnTo>
                    <a:pt x="599" y="5548"/>
                  </a:lnTo>
                  <a:lnTo>
                    <a:pt x="590" y="5568"/>
                  </a:lnTo>
                  <a:lnTo>
                    <a:pt x="581" y="5586"/>
                  </a:lnTo>
                  <a:lnTo>
                    <a:pt x="570" y="5606"/>
                  </a:lnTo>
                  <a:lnTo>
                    <a:pt x="560" y="5626"/>
                  </a:lnTo>
                  <a:lnTo>
                    <a:pt x="549" y="5645"/>
                  </a:lnTo>
                  <a:lnTo>
                    <a:pt x="540" y="5665"/>
                  </a:lnTo>
                  <a:lnTo>
                    <a:pt x="532" y="5685"/>
                  </a:lnTo>
                  <a:lnTo>
                    <a:pt x="526" y="5705"/>
                  </a:lnTo>
                  <a:lnTo>
                    <a:pt x="494" y="5710"/>
                  </a:lnTo>
                  <a:lnTo>
                    <a:pt x="497" y="5685"/>
                  </a:lnTo>
                  <a:lnTo>
                    <a:pt x="501" y="5659"/>
                  </a:lnTo>
                  <a:lnTo>
                    <a:pt x="503" y="5630"/>
                  </a:lnTo>
                  <a:lnTo>
                    <a:pt x="503" y="5601"/>
                  </a:lnTo>
                  <a:lnTo>
                    <a:pt x="487" y="5605"/>
                  </a:lnTo>
                  <a:lnTo>
                    <a:pt x="473" y="5610"/>
                  </a:lnTo>
                  <a:lnTo>
                    <a:pt x="459" y="5617"/>
                  </a:lnTo>
                  <a:lnTo>
                    <a:pt x="444" y="5626"/>
                  </a:lnTo>
                  <a:lnTo>
                    <a:pt x="430" y="5635"/>
                  </a:lnTo>
                  <a:lnTo>
                    <a:pt x="416" y="5647"/>
                  </a:lnTo>
                  <a:lnTo>
                    <a:pt x="403" y="5659"/>
                  </a:lnTo>
                  <a:lnTo>
                    <a:pt x="390" y="5670"/>
                  </a:lnTo>
                  <a:lnTo>
                    <a:pt x="377" y="5684"/>
                  </a:lnTo>
                  <a:lnTo>
                    <a:pt x="364" y="5697"/>
                  </a:lnTo>
                  <a:lnTo>
                    <a:pt x="351" y="5710"/>
                  </a:lnTo>
                  <a:lnTo>
                    <a:pt x="339" y="5723"/>
                  </a:lnTo>
                  <a:lnTo>
                    <a:pt x="326" y="5735"/>
                  </a:lnTo>
                  <a:lnTo>
                    <a:pt x="313" y="5747"/>
                  </a:lnTo>
                  <a:lnTo>
                    <a:pt x="301" y="5757"/>
                  </a:lnTo>
                  <a:lnTo>
                    <a:pt x="288" y="5766"/>
                  </a:lnTo>
                  <a:lnTo>
                    <a:pt x="270" y="5769"/>
                  </a:lnTo>
                  <a:lnTo>
                    <a:pt x="253" y="5770"/>
                  </a:lnTo>
                  <a:lnTo>
                    <a:pt x="236" y="5773"/>
                  </a:lnTo>
                  <a:lnTo>
                    <a:pt x="219" y="5774"/>
                  </a:lnTo>
                  <a:lnTo>
                    <a:pt x="203" y="5774"/>
                  </a:lnTo>
                  <a:lnTo>
                    <a:pt x="186" y="5776"/>
                  </a:lnTo>
                  <a:lnTo>
                    <a:pt x="169" y="5776"/>
                  </a:lnTo>
                  <a:lnTo>
                    <a:pt x="152" y="5776"/>
                  </a:lnTo>
                  <a:lnTo>
                    <a:pt x="135" y="5776"/>
                  </a:lnTo>
                  <a:lnTo>
                    <a:pt x="118" y="5776"/>
                  </a:lnTo>
                  <a:lnTo>
                    <a:pt x="101" y="5774"/>
                  </a:lnTo>
                  <a:lnTo>
                    <a:pt x="85" y="5774"/>
                  </a:lnTo>
                  <a:lnTo>
                    <a:pt x="68" y="5773"/>
                  </a:lnTo>
                  <a:lnTo>
                    <a:pt x="51" y="5770"/>
                  </a:lnTo>
                  <a:lnTo>
                    <a:pt x="34" y="5769"/>
                  </a:lnTo>
                  <a:lnTo>
                    <a:pt x="17" y="5766"/>
                  </a:lnTo>
                  <a:lnTo>
                    <a:pt x="0" y="5749"/>
                  </a:lnTo>
                  <a:lnTo>
                    <a:pt x="11" y="5735"/>
                  </a:lnTo>
                  <a:lnTo>
                    <a:pt x="26" y="5722"/>
                  </a:lnTo>
                  <a:lnTo>
                    <a:pt x="40" y="5711"/>
                  </a:lnTo>
                  <a:lnTo>
                    <a:pt x="55" y="5702"/>
                  </a:lnTo>
                  <a:lnTo>
                    <a:pt x="71" y="5693"/>
                  </a:lnTo>
                  <a:lnTo>
                    <a:pt x="88" y="5684"/>
                  </a:lnTo>
                  <a:lnTo>
                    <a:pt x="103" y="5676"/>
                  </a:lnTo>
                  <a:lnTo>
                    <a:pt x="121" y="5668"/>
                  </a:lnTo>
                  <a:lnTo>
                    <a:pt x="136" y="5660"/>
                  </a:lnTo>
                  <a:lnTo>
                    <a:pt x="152" y="5651"/>
                  </a:lnTo>
                  <a:lnTo>
                    <a:pt x="167" y="5642"/>
                  </a:lnTo>
                  <a:lnTo>
                    <a:pt x="181" y="5630"/>
                  </a:lnTo>
                  <a:lnTo>
                    <a:pt x="194" y="5618"/>
                  </a:lnTo>
                  <a:lnTo>
                    <a:pt x="206" y="5603"/>
                  </a:lnTo>
                  <a:lnTo>
                    <a:pt x="217" y="5586"/>
                  </a:lnTo>
                  <a:lnTo>
                    <a:pt x="226" y="5567"/>
                  </a:lnTo>
                  <a:lnTo>
                    <a:pt x="276" y="5501"/>
                  </a:lnTo>
                  <a:lnTo>
                    <a:pt x="320" y="5434"/>
                  </a:lnTo>
                  <a:lnTo>
                    <a:pt x="360" y="5363"/>
                  </a:lnTo>
                  <a:lnTo>
                    <a:pt x="395" y="5292"/>
                  </a:lnTo>
                  <a:lnTo>
                    <a:pt x="427" y="5218"/>
                  </a:lnTo>
                  <a:lnTo>
                    <a:pt x="456" y="5143"/>
                  </a:lnTo>
                  <a:lnTo>
                    <a:pt x="481" y="5067"/>
                  </a:lnTo>
                  <a:lnTo>
                    <a:pt x="505" y="4990"/>
                  </a:lnTo>
                  <a:lnTo>
                    <a:pt x="527" y="4912"/>
                  </a:lnTo>
                  <a:lnTo>
                    <a:pt x="547" y="4834"/>
                  </a:lnTo>
                  <a:lnTo>
                    <a:pt x="566" y="4756"/>
                  </a:lnTo>
                  <a:lnTo>
                    <a:pt x="586" y="4677"/>
                  </a:lnTo>
                  <a:lnTo>
                    <a:pt x="605" y="4598"/>
                  </a:lnTo>
                  <a:lnTo>
                    <a:pt x="626" y="4520"/>
                  </a:lnTo>
                  <a:lnTo>
                    <a:pt x="647" y="4441"/>
                  </a:lnTo>
                  <a:lnTo>
                    <a:pt x="670" y="4365"/>
                  </a:lnTo>
                  <a:lnTo>
                    <a:pt x="569" y="4311"/>
                  </a:lnTo>
                  <a:lnTo>
                    <a:pt x="594" y="4197"/>
                  </a:lnTo>
                  <a:lnTo>
                    <a:pt x="618" y="4082"/>
                  </a:lnTo>
                  <a:lnTo>
                    <a:pt x="643" y="3968"/>
                  </a:lnTo>
                  <a:lnTo>
                    <a:pt x="668" y="3854"/>
                  </a:lnTo>
                  <a:lnTo>
                    <a:pt x="693" y="3741"/>
                  </a:lnTo>
                  <a:lnTo>
                    <a:pt x="718" y="3628"/>
                  </a:lnTo>
                  <a:lnTo>
                    <a:pt x="743" y="3515"/>
                  </a:lnTo>
                  <a:lnTo>
                    <a:pt x="769" y="3402"/>
                  </a:lnTo>
                  <a:lnTo>
                    <a:pt x="795" y="3289"/>
                  </a:lnTo>
                  <a:lnTo>
                    <a:pt x="823" y="3175"/>
                  </a:lnTo>
                  <a:lnTo>
                    <a:pt x="850" y="3064"/>
                  </a:lnTo>
                  <a:lnTo>
                    <a:pt x="878" y="2951"/>
                  </a:lnTo>
                  <a:lnTo>
                    <a:pt x="907" y="2839"/>
                  </a:lnTo>
                  <a:lnTo>
                    <a:pt x="937" y="2727"/>
                  </a:lnTo>
                  <a:lnTo>
                    <a:pt x="968" y="2615"/>
                  </a:lnTo>
                  <a:lnTo>
                    <a:pt x="999" y="2504"/>
                  </a:lnTo>
                  <a:lnTo>
                    <a:pt x="1015" y="2433"/>
                  </a:lnTo>
                  <a:lnTo>
                    <a:pt x="1031" y="2360"/>
                  </a:lnTo>
                  <a:lnTo>
                    <a:pt x="1049" y="2288"/>
                  </a:lnTo>
                  <a:lnTo>
                    <a:pt x="1067" y="2217"/>
                  </a:lnTo>
                  <a:lnTo>
                    <a:pt x="1087" y="2147"/>
                  </a:lnTo>
                  <a:lnTo>
                    <a:pt x="1111" y="2080"/>
                  </a:lnTo>
                  <a:lnTo>
                    <a:pt x="1136" y="2016"/>
                  </a:lnTo>
                  <a:lnTo>
                    <a:pt x="1165" y="1956"/>
                  </a:lnTo>
                  <a:lnTo>
                    <a:pt x="1167" y="1938"/>
                  </a:lnTo>
                  <a:lnTo>
                    <a:pt x="1169" y="1920"/>
                  </a:lnTo>
                  <a:lnTo>
                    <a:pt x="1169" y="1902"/>
                  </a:lnTo>
                  <a:lnTo>
                    <a:pt x="1167" y="1883"/>
                  </a:lnTo>
                  <a:lnTo>
                    <a:pt x="1162" y="1865"/>
                  </a:lnTo>
                  <a:lnTo>
                    <a:pt x="1156" y="1849"/>
                  </a:lnTo>
                  <a:lnTo>
                    <a:pt x="1145" y="1836"/>
                  </a:lnTo>
                  <a:lnTo>
                    <a:pt x="1131" y="1824"/>
                  </a:lnTo>
                  <a:lnTo>
                    <a:pt x="1120" y="1800"/>
                  </a:lnTo>
                  <a:lnTo>
                    <a:pt x="1115" y="1775"/>
                  </a:lnTo>
                  <a:lnTo>
                    <a:pt x="1114" y="1749"/>
                  </a:lnTo>
                  <a:lnTo>
                    <a:pt x="1115" y="1722"/>
                  </a:lnTo>
                  <a:lnTo>
                    <a:pt x="1116" y="1694"/>
                  </a:lnTo>
                  <a:lnTo>
                    <a:pt x="1117" y="1665"/>
                  </a:lnTo>
                  <a:lnTo>
                    <a:pt x="1117" y="1637"/>
                  </a:lnTo>
                  <a:lnTo>
                    <a:pt x="1112" y="1610"/>
                  </a:lnTo>
                  <a:lnTo>
                    <a:pt x="971" y="1693"/>
                  </a:lnTo>
                  <a:lnTo>
                    <a:pt x="953" y="1680"/>
                  </a:lnTo>
                  <a:lnTo>
                    <a:pt x="940" y="1664"/>
                  </a:lnTo>
                  <a:lnTo>
                    <a:pt x="929" y="1644"/>
                  </a:lnTo>
                  <a:lnTo>
                    <a:pt x="921" y="1624"/>
                  </a:lnTo>
                  <a:lnTo>
                    <a:pt x="915" y="1603"/>
                  </a:lnTo>
                  <a:lnTo>
                    <a:pt x="910" y="1581"/>
                  </a:lnTo>
                  <a:lnTo>
                    <a:pt x="902" y="1560"/>
                  </a:lnTo>
                  <a:lnTo>
                    <a:pt x="893" y="1540"/>
                  </a:lnTo>
                  <a:lnTo>
                    <a:pt x="882" y="1488"/>
                  </a:lnTo>
                  <a:lnTo>
                    <a:pt x="881" y="1436"/>
                  </a:lnTo>
                  <a:lnTo>
                    <a:pt x="887" y="1389"/>
                  </a:lnTo>
                  <a:lnTo>
                    <a:pt x="900" y="1342"/>
                  </a:lnTo>
                  <a:lnTo>
                    <a:pt x="915" y="1296"/>
                  </a:lnTo>
                  <a:lnTo>
                    <a:pt x="932" y="1250"/>
                  </a:lnTo>
                  <a:lnTo>
                    <a:pt x="946" y="1204"/>
                  </a:lnTo>
                  <a:lnTo>
                    <a:pt x="958" y="1155"/>
                  </a:lnTo>
                  <a:lnTo>
                    <a:pt x="949" y="1139"/>
                  </a:lnTo>
                  <a:lnTo>
                    <a:pt x="939" y="1126"/>
                  </a:lnTo>
                  <a:lnTo>
                    <a:pt x="927" y="1113"/>
                  </a:lnTo>
                  <a:lnTo>
                    <a:pt x="912" y="1102"/>
                  </a:lnTo>
                  <a:lnTo>
                    <a:pt x="899" y="1092"/>
                  </a:lnTo>
                  <a:lnTo>
                    <a:pt x="883" y="1083"/>
                  </a:lnTo>
                  <a:lnTo>
                    <a:pt x="869" y="1072"/>
                  </a:lnTo>
                  <a:lnTo>
                    <a:pt x="854" y="1062"/>
                  </a:lnTo>
                  <a:lnTo>
                    <a:pt x="875" y="1026"/>
                  </a:lnTo>
                  <a:lnTo>
                    <a:pt x="897" y="992"/>
                  </a:lnTo>
                  <a:lnTo>
                    <a:pt x="918" y="959"/>
                  </a:lnTo>
                  <a:lnTo>
                    <a:pt x="941" y="926"/>
                  </a:lnTo>
                  <a:lnTo>
                    <a:pt x="964" y="895"/>
                  </a:lnTo>
                  <a:lnTo>
                    <a:pt x="989" y="863"/>
                  </a:lnTo>
                  <a:lnTo>
                    <a:pt x="1015" y="832"/>
                  </a:lnTo>
                  <a:lnTo>
                    <a:pt x="1042" y="799"/>
                  </a:lnTo>
                  <a:lnTo>
                    <a:pt x="1058" y="792"/>
                  </a:lnTo>
                  <a:lnTo>
                    <a:pt x="1078" y="790"/>
                  </a:lnTo>
                  <a:lnTo>
                    <a:pt x="1099" y="791"/>
                  </a:lnTo>
                  <a:lnTo>
                    <a:pt x="1121" y="792"/>
                  </a:lnTo>
                  <a:lnTo>
                    <a:pt x="1142" y="792"/>
                  </a:lnTo>
                  <a:lnTo>
                    <a:pt x="1160" y="786"/>
                  </a:lnTo>
                  <a:lnTo>
                    <a:pt x="1171" y="772"/>
                  </a:lnTo>
                  <a:lnTo>
                    <a:pt x="1178" y="748"/>
                  </a:lnTo>
                  <a:lnTo>
                    <a:pt x="1181" y="728"/>
                  </a:lnTo>
                  <a:lnTo>
                    <a:pt x="1187" y="708"/>
                  </a:lnTo>
                  <a:lnTo>
                    <a:pt x="1194" y="686"/>
                  </a:lnTo>
                  <a:lnTo>
                    <a:pt x="1196" y="663"/>
                  </a:lnTo>
                  <a:lnTo>
                    <a:pt x="1125" y="554"/>
                  </a:lnTo>
                  <a:lnTo>
                    <a:pt x="1129" y="536"/>
                  </a:lnTo>
                  <a:lnTo>
                    <a:pt x="1136" y="516"/>
                  </a:lnTo>
                  <a:lnTo>
                    <a:pt x="1142" y="499"/>
                  </a:lnTo>
                  <a:lnTo>
                    <a:pt x="1149" y="481"/>
                  </a:lnTo>
                  <a:lnTo>
                    <a:pt x="1158" y="464"/>
                  </a:lnTo>
                  <a:lnTo>
                    <a:pt x="1167" y="446"/>
                  </a:lnTo>
                  <a:lnTo>
                    <a:pt x="1177" y="429"/>
                  </a:lnTo>
                  <a:lnTo>
                    <a:pt x="1187" y="414"/>
                  </a:lnTo>
                  <a:lnTo>
                    <a:pt x="1156" y="301"/>
                  </a:lnTo>
                  <a:lnTo>
                    <a:pt x="1166" y="295"/>
                  </a:lnTo>
                  <a:lnTo>
                    <a:pt x="1178" y="291"/>
                  </a:lnTo>
                  <a:lnTo>
                    <a:pt x="1188" y="287"/>
                  </a:lnTo>
                  <a:lnTo>
                    <a:pt x="1200" y="282"/>
                  </a:lnTo>
                  <a:lnTo>
                    <a:pt x="1211" y="278"/>
                  </a:lnTo>
                  <a:lnTo>
                    <a:pt x="1223" y="274"/>
                  </a:lnTo>
                  <a:lnTo>
                    <a:pt x="1233" y="270"/>
                  </a:lnTo>
                  <a:lnTo>
                    <a:pt x="1244" y="265"/>
                  </a:lnTo>
                  <a:lnTo>
                    <a:pt x="1242" y="255"/>
                  </a:lnTo>
                  <a:lnTo>
                    <a:pt x="1240" y="244"/>
                  </a:lnTo>
                  <a:lnTo>
                    <a:pt x="1233" y="234"/>
                  </a:lnTo>
                  <a:lnTo>
                    <a:pt x="1228" y="222"/>
                  </a:lnTo>
                  <a:lnTo>
                    <a:pt x="1224" y="212"/>
                  </a:lnTo>
                  <a:lnTo>
                    <a:pt x="1223" y="203"/>
                  </a:lnTo>
                  <a:lnTo>
                    <a:pt x="1225" y="195"/>
                  </a:lnTo>
                  <a:lnTo>
                    <a:pt x="1235" y="190"/>
                  </a:lnTo>
                  <a:lnTo>
                    <a:pt x="1241" y="199"/>
                  </a:lnTo>
                  <a:lnTo>
                    <a:pt x="1246" y="210"/>
                  </a:lnTo>
                  <a:lnTo>
                    <a:pt x="1249" y="222"/>
                  </a:lnTo>
                  <a:lnTo>
                    <a:pt x="1253" y="232"/>
                  </a:lnTo>
                  <a:lnTo>
                    <a:pt x="1256" y="243"/>
                  </a:lnTo>
                  <a:lnTo>
                    <a:pt x="1261" y="253"/>
                  </a:lnTo>
                  <a:lnTo>
                    <a:pt x="1267" y="260"/>
                  </a:lnTo>
                  <a:lnTo>
                    <a:pt x="1278" y="265"/>
                  </a:lnTo>
                  <a:lnTo>
                    <a:pt x="1282" y="274"/>
                  </a:lnTo>
                  <a:lnTo>
                    <a:pt x="1286" y="285"/>
                  </a:lnTo>
                  <a:lnTo>
                    <a:pt x="1288" y="294"/>
                  </a:lnTo>
                  <a:lnTo>
                    <a:pt x="1296" y="301"/>
                  </a:lnTo>
                  <a:lnTo>
                    <a:pt x="1307" y="268"/>
                  </a:lnTo>
                  <a:lnTo>
                    <a:pt x="1308" y="235"/>
                  </a:lnTo>
                  <a:lnTo>
                    <a:pt x="1303" y="203"/>
                  </a:lnTo>
                  <a:lnTo>
                    <a:pt x="1294" y="173"/>
                  </a:lnTo>
                  <a:lnTo>
                    <a:pt x="1286" y="143"/>
                  </a:lnTo>
                  <a:lnTo>
                    <a:pt x="1281" y="114"/>
                  </a:lnTo>
                  <a:lnTo>
                    <a:pt x="1283" y="86"/>
                  </a:lnTo>
                  <a:lnTo>
                    <a:pt x="1296" y="59"/>
                  </a:lnTo>
                  <a:lnTo>
                    <a:pt x="1287" y="49"/>
                  </a:lnTo>
                  <a:lnTo>
                    <a:pt x="1296" y="40"/>
                  </a:lnTo>
                  <a:lnTo>
                    <a:pt x="1307" y="34"/>
                  </a:lnTo>
                  <a:lnTo>
                    <a:pt x="1319" y="31"/>
                  </a:lnTo>
                  <a:lnTo>
                    <a:pt x="1329" y="31"/>
                  </a:lnTo>
                  <a:lnTo>
                    <a:pt x="1341" y="34"/>
                  </a:lnTo>
                  <a:lnTo>
                    <a:pt x="1353" y="36"/>
                  </a:lnTo>
                  <a:lnTo>
                    <a:pt x="1365" y="42"/>
                  </a:lnTo>
                  <a:lnTo>
                    <a:pt x="1375" y="47"/>
                  </a:lnTo>
                  <a:lnTo>
                    <a:pt x="1392" y="43"/>
                  </a:lnTo>
                  <a:lnTo>
                    <a:pt x="1409" y="38"/>
                  </a:lnTo>
                  <a:lnTo>
                    <a:pt x="1425" y="34"/>
                  </a:lnTo>
                  <a:lnTo>
                    <a:pt x="1442" y="28"/>
                  </a:lnTo>
                  <a:lnTo>
                    <a:pt x="1459" y="23"/>
                  </a:lnTo>
                  <a:lnTo>
                    <a:pt x="1477" y="18"/>
                  </a:lnTo>
                  <a:lnTo>
                    <a:pt x="1494" y="14"/>
                  </a:lnTo>
                  <a:lnTo>
                    <a:pt x="1511" y="10"/>
                  </a:lnTo>
                  <a:lnTo>
                    <a:pt x="1528" y="6"/>
                  </a:lnTo>
                  <a:lnTo>
                    <a:pt x="1545" y="3"/>
                  </a:lnTo>
                  <a:lnTo>
                    <a:pt x="1563" y="1"/>
                  </a:lnTo>
                  <a:lnTo>
                    <a:pt x="1580" y="0"/>
                  </a:lnTo>
                  <a:lnTo>
                    <a:pt x="1598" y="0"/>
                  </a:lnTo>
                  <a:lnTo>
                    <a:pt x="1616" y="1"/>
                  </a:lnTo>
                  <a:lnTo>
                    <a:pt x="1633" y="2"/>
                  </a:lnTo>
                  <a:lnTo>
                    <a:pt x="1651" y="6"/>
                  </a:lnTo>
                  <a:lnTo>
                    <a:pt x="1695" y="32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38039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61" name="Freeform 18"/>
            <p:cNvSpPr>
              <a:spLocks/>
            </p:cNvSpPr>
            <p:nvPr/>
          </p:nvSpPr>
          <p:spPr bwMode="auto">
            <a:xfrm>
              <a:off x="5432" y="2752"/>
              <a:ext cx="64" cy="177"/>
            </a:xfrm>
            <a:custGeom>
              <a:avLst/>
              <a:gdLst>
                <a:gd name="T0" fmla="*/ 17 w 192"/>
                <a:gd name="T1" fmla="*/ 0 h 530"/>
                <a:gd name="T2" fmla="*/ 10 w 192"/>
                <a:gd name="T3" fmla="*/ 22 h 530"/>
                <a:gd name="T4" fmla="*/ 9 w 192"/>
                <a:gd name="T5" fmla="*/ 22 h 530"/>
                <a:gd name="T6" fmla="*/ 9 w 192"/>
                <a:gd name="T7" fmla="*/ 24 h 530"/>
                <a:gd name="T8" fmla="*/ 8 w 192"/>
                <a:gd name="T9" fmla="*/ 25 h 530"/>
                <a:gd name="T10" fmla="*/ 8 w 192"/>
                <a:gd name="T11" fmla="*/ 26 h 530"/>
                <a:gd name="T12" fmla="*/ 7 w 192"/>
                <a:gd name="T13" fmla="*/ 27 h 530"/>
                <a:gd name="T14" fmla="*/ 7 w 192"/>
                <a:gd name="T15" fmla="*/ 28 h 530"/>
                <a:gd name="T16" fmla="*/ 6 w 192"/>
                <a:gd name="T17" fmla="*/ 28 h 530"/>
                <a:gd name="T18" fmla="*/ 4 w 192"/>
                <a:gd name="T19" fmla="*/ 28 h 530"/>
                <a:gd name="T20" fmla="*/ 3 w 192"/>
                <a:gd name="T21" fmla="*/ 29 h 530"/>
                <a:gd name="T22" fmla="*/ 2 w 192"/>
                <a:gd name="T23" fmla="*/ 29 h 530"/>
                <a:gd name="T24" fmla="*/ 1 w 192"/>
                <a:gd name="T25" fmla="*/ 30 h 530"/>
                <a:gd name="T26" fmla="*/ 1 w 192"/>
                <a:gd name="T27" fmla="*/ 31 h 530"/>
                <a:gd name="T28" fmla="*/ 1 w 192"/>
                <a:gd name="T29" fmla="*/ 33 h 530"/>
                <a:gd name="T30" fmla="*/ 0 w 192"/>
                <a:gd name="T31" fmla="*/ 34 h 530"/>
                <a:gd name="T32" fmla="*/ 0 w 192"/>
                <a:gd name="T33" fmla="*/ 35 h 530"/>
                <a:gd name="T34" fmla="*/ 0 w 192"/>
                <a:gd name="T35" fmla="*/ 36 h 530"/>
                <a:gd name="T36" fmla="*/ 2 w 192"/>
                <a:gd name="T37" fmla="*/ 39 h 530"/>
                <a:gd name="T38" fmla="*/ 4 w 192"/>
                <a:gd name="T39" fmla="*/ 41 h 530"/>
                <a:gd name="T40" fmla="*/ 6 w 192"/>
                <a:gd name="T41" fmla="*/ 44 h 530"/>
                <a:gd name="T42" fmla="*/ 8 w 192"/>
                <a:gd name="T43" fmla="*/ 47 h 530"/>
                <a:gd name="T44" fmla="*/ 10 w 192"/>
                <a:gd name="T45" fmla="*/ 50 h 530"/>
                <a:gd name="T46" fmla="*/ 12 w 192"/>
                <a:gd name="T47" fmla="*/ 53 h 530"/>
                <a:gd name="T48" fmla="*/ 13 w 192"/>
                <a:gd name="T49" fmla="*/ 56 h 530"/>
                <a:gd name="T50" fmla="*/ 15 w 192"/>
                <a:gd name="T51" fmla="*/ 59 h 530"/>
                <a:gd name="T52" fmla="*/ 15 w 192"/>
                <a:gd name="T53" fmla="*/ 54 h 530"/>
                <a:gd name="T54" fmla="*/ 16 w 192"/>
                <a:gd name="T55" fmla="*/ 49 h 530"/>
                <a:gd name="T56" fmla="*/ 17 w 192"/>
                <a:gd name="T57" fmla="*/ 45 h 530"/>
                <a:gd name="T58" fmla="*/ 18 w 192"/>
                <a:gd name="T59" fmla="*/ 40 h 530"/>
                <a:gd name="T60" fmla="*/ 19 w 192"/>
                <a:gd name="T61" fmla="*/ 35 h 530"/>
                <a:gd name="T62" fmla="*/ 20 w 192"/>
                <a:gd name="T63" fmla="*/ 30 h 530"/>
                <a:gd name="T64" fmla="*/ 21 w 192"/>
                <a:gd name="T65" fmla="*/ 26 h 530"/>
                <a:gd name="T66" fmla="*/ 21 w 192"/>
                <a:gd name="T67" fmla="*/ 21 h 530"/>
                <a:gd name="T68" fmla="*/ 17 w 192"/>
                <a:gd name="T69" fmla="*/ 0 h 53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92" h="530">
                  <a:moveTo>
                    <a:pt x="154" y="0"/>
                  </a:moveTo>
                  <a:lnTo>
                    <a:pt x="88" y="194"/>
                  </a:lnTo>
                  <a:lnTo>
                    <a:pt x="83" y="202"/>
                  </a:lnTo>
                  <a:lnTo>
                    <a:pt x="79" y="213"/>
                  </a:lnTo>
                  <a:lnTo>
                    <a:pt x="75" y="222"/>
                  </a:lnTo>
                  <a:lnTo>
                    <a:pt x="71" y="233"/>
                  </a:lnTo>
                  <a:lnTo>
                    <a:pt x="66" y="240"/>
                  </a:lnTo>
                  <a:lnTo>
                    <a:pt x="59" y="248"/>
                  </a:lnTo>
                  <a:lnTo>
                    <a:pt x="52" y="254"/>
                  </a:lnTo>
                  <a:lnTo>
                    <a:pt x="40" y="255"/>
                  </a:lnTo>
                  <a:lnTo>
                    <a:pt x="27" y="258"/>
                  </a:lnTo>
                  <a:lnTo>
                    <a:pt x="17" y="263"/>
                  </a:lnTo>
                  <a:lnTo>
                    <a:pt x="12" y="271"/>
                  </a:lnTo>
                  <a:lnTo>
                    <a:pt x="8" y="280"/>
                  </a:lnTo>
                  <a:lnTo>
                    <a:pt x="6" y="292"/>
                  </a:lnTo>
                  <a:lnTo>
                    <a:pt x="4" y="304"/>
                  </a:lnTo>
                  <a:lnTo>
                    <a:pt x="2" y="315"/>
                  </a:lnTo>
                  <a:lnTo>
                    <a:pt x="0" y="326"/>
                  </a:lnTo>
                  <a:lnTo>
                    <a:pt x="17" y="348"/>
                  </a:lnTo>
                  <a:lnTo>
                    <a:pt x="34" y="372"/>
                  </a:lnTo>
                  <a:lnTo>
                    <a:pt x="53" y="397"/>
                  </a:lnTo>
                  <a:lnTo>
                    <a:pt x="70" y="423"/>
                  </a:lnTo>
                  <a:lnTo>
                    <a:pt x="88" y="450"/>
                  </a:lnTo>
                  <a:lnTo>
                    <a:pt x="104" y="476"/>
                  </a:lnTo>
                  <a:lnTo>
                    <a:pt x="119" y="502"/>
                  </a:lnTo>
                  <a:lnTo>
                    <a:pt x="132" y="530"/>
                  </a:lnTo>
                  <a:lnTo>
                    <a:pt x="138" y="486"/>
                  </a:lnTo>
                  <a:lnTo>
                    <a:pt x="145" y="443"/>
                  </a:lnTo>
                  <a:lnTo>
                    <a:pt x="154" y="401"/>
                  </a:lnTo>
                  <a:lnTo>
                    <a:pt x="163" y="357"/>
                  </a:lnTo>
                  <a:lnTo>
                    <a:pt x="173" y="315"/>
                  </a:lnTo>
                  <a:lnTo>
                    <a:pt x="180" y="273"/>
                  </a:lnTo>
                  <a:lnTo>
                    <a:pt x="187" y="231"/>
                  </a:lnTo>
                  <a:lnTo>
                    <a:pt x="192" y="189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4531" name="Text Box 19"/>
          <p:cNvSpPr txBox="1">
            <a:spLocks noChangeArrowheads="1"/>
          </p:cNvSpPr>
          <p:nvPr/>
        </p:nvSpPr>
        <p:spPr bwMode="auto">
          <a:xfrm>
            <a:off x="6743700" y="2997200"/>
            <a:ext cx="321235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b="1" dirty="0">
                <a:cs typeface="Arial" charset="0"/>
              </a:rPr>
              <a:t>How we communicate with</a:t>
            </a:r>
            <a:r>
              <a:rPr lang="en-GB" dirty="0">
                <a:cs typeface="Arial" charset="0"/>
              </a:rPr>
              <a:t> :</a:t>
            </a:r>
          </a:p>
          <a:p>
            <a:pPr lvl="1">
              <a:buFontTx/>
              <a:buChar char="•"/>
            </a:pPr>
            <a:r>
              <a:rPr lang="en-TT" dirty="0">
                <a:solidFill>
                  <a:schemeClr val="bg1"/>
                </a:solidFill>
                <a:cs typeface="Arial" charset="0"/>
              </a:rPr>
              <a:t>Ourselves</a:t>
            </a:r>
          </a:p>
          <a:p>
            <a:pPr lvl="1">
              <a:buFontTx/>
              <a:buChar char="•"/>
            </a:pPr>
            <a:r>
              <a:rPr lang="en-TT" dirty="0">
                <a:solidFill>
                  <a:schemeClr val="bg1"/>
                </a:solidFill>
                <a:cs typeface="Arial" charset="0"/>
              </a:rPr>
              <a:t>Our Family</a:t>
            </a:r>
          </a:p>
          <a:p>
            <a:pPr lvl="1">
              <a:buFontTx/>
              <a:buChar char="•"/>
            </a:pPr>
            <a:r>
              <a:rPr lang="en-TT" dirty="0">
                <a:solidFill>
                  <a:schemeClr val="bg1"/>
                </a:solidFill>
                <a:cs typeface="Arial" charset="0"/>
              </a:rPr>
              <a:t>Our Colleagues</a:t>
            </a:r>
          </a:p>
          <a:p>
            <a:pPr lvl="1">
              <a:buFontTx/>
              <a:buChar char="•"/>
            </a:pPr>
            <a:r>
              <a:rPr lang="en-TT" dirty="0">
                <a:solidFill>
                  <a:schemeClr val="bg1"/>
                </a:solidFill>
                <a:cs typeface="Arial" charset="0"/>
              </a:rPr>
              <a:t>Our mentors and teachers</a:t>
            </a:r>
          </a:p>
          <a:p>
            <a:pPr lvl="1">
              <a:buFontTx/>
              <a:buChar char="•"/>
            </a:pPr>
            <a:r>
              <a:rPr lang="en-TT" dirty="0">
                <a:solidFill>
                  <a:schemeClr val="bg1"/>
                </a:solidFill>
                <a:cs typeface="Arial" charset="0"/>
              </a:rPr>
              <a:t>Strangers…</a:t>
            </a:r>
          </a:p>
          <a:p>
            <a:pPr lvl="1">
              <a:buFontTx/>
              <a:buChar char="•"/>
            </a:pPr>
            <a:endParaRPr lang="en-TT" dirty="0">
              <a:solidFill>
                <a:srgbClr val="006699"/>
              </a:solidFill>
              <a:cs typeface="Arial" charset="0"/>
            </a:endParaRPr>
          </a:p>
          <a:p>
            <a:pPr>
              <a:buFontTx/>
              <a:buChar char="•"/>
            </a:pPr>
            <a:r>
              <a:rPr lang="en-TT" dirty="0">
                <a:solidFill>
                  <a:srgbClr val="66FF99"/>
                </a:solidFill>
                <a:cs typeface="Arial" charset="0"/>
              </a:rPr>
              <a:t>…may differ considerably</a:t>
            </a:r>
            <a:endParaRPr lang="en-GB" dirty="0">
              <a:solidFill>
                <a:srgbClr val="66FF99"/>
              </a:solidFill>
              <a:cs typeface="Arial" charset="0"/>
            </a:endParaRPr>
          </a:p>
        </p:txBody>
      </p:sp>
      <p:grpSp>
        <p:nvGrpSpPr>
          <p:cNvPr id="64532" name="Group 20"/>
          <p:cNvGrpSpPr>
            <a:grpSpLocks/>
          </p:cNvGrpSpPr>
          <p:nvPr/>
        </p:nvGrpSpPr>
        <p:grpSpPr bwMode="auto">
          <a:xfrm>
            <a:off x="5735639" y="2924175"/>
            <a:ext cx="1201737" cy="3384550"/>
            <a:chOff x="2653" y="1842"/>
            <a:chExt cx="757" cy="2132"/>
          </a:xfrm>
        </p:grpSpPr>
        <p:sp>
          <p:nvSpPr>
            <p:cNvPr id="64533" name="Freeform 21"/>
            <p:cNvSpPr>
              <a:spLocks/>
            </p:cNvSpPr>
            <p:nvPr/>
          </p:nvSpPr>
          <p:spPr bwMode="auto">
            <a:xfrm>
              <a:off x="2653" y="1842"/>
              <a:ext cx="757" cy="2132"/>
            </a:xfrm>
            <a:custGeom>
              <a:avLst/>
              <a:gdLst>
                <a:gd name="T0" fmla="*/ 565 w 757"/>
                <a:gd name="T1" fmla="*/ 129 h 2132"/>
                <a:gd name="T2" fmla="*/ 571 w 757"/>
                <a:gd name="T3" fmla="*/ 184 h 2132"/>
                <a:gd name="T4" fmla="*/ 528 w 757"/>
                <a:gd name="T5" fmla="*/ 225 h 2132"/>
                <a:gd name="T6" fmla="*/ 476 w 757"/>
                <a:gd name="T7" fmla="*/ 273 h 2132"/>
                <a:gd name="T8" fmla="*/ 542 w 757"/>
                <a:gd name="T9" fmla="*/ 319 h 2132"/>
                <a:gd name="T10" fmla="*/ 596 w 757"/>
                <a:gd name="T11" fmla="*/ 515 h 2132"/>
                <a:gd name="T12" fmla="*/ 633 w 757"/>
                <a:gd name="T13" fmla="*/ 862 h 2132"/>
                <a:gd name="T14" fmla="*/ 656 w 757"/>
                <a:gd name="T15" fmla="*/ 1005 h 2132"/>
                <a:gd name="T16" fmla="*/ 684 w 757"/>
                <a:gd name="T17" fmla="*/ 1081 h 2132"/>
                <a:gd name="T18" fmla="*/ 699 w 757"/>
                <a:gd name="T19" fmla="*/ 1117 h 2132"/>
                <a:gd name="T20" fmla="*/ 729 w 757"/>
                <a:gd name="T21" fmla="*/ 1134 h 2132"/>
                <a:gd name="T22" fmla="*/ 753 w 757"/>
                <a:gd name="T23" fmla="*/ 1165 h 2132"/>
                <a:gd name="T24" fmla="*/ 737 w 757"/>
                <a:gd name="T25" fmla="*/ 1197 h 2132"/>
                <a:gd name="T26" fmla="*/ 690 w 757"/>
                <a:gd name="T27" fmla="*/ 1212 h 2132"/>
                <a:gd name="T28" fmla="*/ 666 w 757"/>
                <a:gd name="T29" fmla="*/ 1184 h 2132"/>
                <a:gd name="T30" fmla="*/ 629 w 757"/>
                <a:gd name="T31" fmla="*/ 1175 h 2132"/>
                <a:gd name="T32" fmla="*/ 576 w 757"/>
                <a:gd name="T33" fmla="*/ 1165 h 2132"/>
                <a:gd name="T34" fmla="*/ 573 w 757"/>
                <a:gd name="T35" fmla="*/ 1130 h 2132"/>
                <a:gd name="T36" fmla="*/ 591 w 757"/>
                <a:gd name="T37" fmla="*/ 1107 h 2132"/>
                <a:gd name="T38" fmla="*/ 592 w 757"/>
                <a:gd name="T39" fmla="*/ 1069 h 2132"/>
                <a:gd name="T40" fmla="*/ 582 w 757"/>
                <a:gd name="T41" fmla="*/ 1065 h 2132"/>
                <a:gd name="T42" fmla="*/ 562 w 757"/>
                <a:gd name="T43" fmla="*/ 1085 h 2132"/>
                <a:gd name="T44" fmla="*/ 538 w 757"/>
                <a:gd name="T45" fmla="*/ 1280 h 2132"/>
                <a:gd name="T46" fmla="*/ 512 w 757"/>
                <a:gd name="T47" fmla="*/ 1512 h 2132"/>
                <a:gd name="T48" fmla="*/ 508 w 757"/>
                <a:gd name="T49" fmla="*/ 1769 h 2132"/>
                <a:gd name="T50" fmla="*/ 543 w 757"/>
                <a:gd name="T51" fmla="*/ 1920 h 2132"/>
                <a:gd name="T52" fmla="*/ 595 w 757"/>
                <a:gd name="T53" fmla="*/ 1950 h 2132"/>
                <a:gd name="T54" fmla="*/ 512 w 757"/>
                <a:gd name="T55" fmla="*/ 1961 h 2132"/>
                <a:gd name="T56" fmla="*/ 431 w 757"/>
                <a:gd name="T57" fmla="*/ 1944 h 2132"/>
                <a:gd name="T58" fmla="*/ 390 w 757"/>
                <a:gd name="T59" fmla="*/ 1950 h 2132"/>
                <a:gd name="T60" fmla="*/ 353 w 757"/>
                <a:gd name="T61" fmla="*/ 1834 h 2132"/>
                <a:gd name="T62" fmla="*/ 353 w 757"/>
                <a:gd name="T63" fmla="*/ 1611 h 2132"/>
                <a:gd name="T64" fmla="*/ 325 w 757"/>
                <a:gd name="T65" fmla="*/ 1713 h 2132"/>
                <a:gd name="T66" fmla="*/ 318 w 757"/>
                <a:gd name="T67" fmla="*/ 1950 h 2132"/>
                <a:gd name="T68" fmla="*/ 296 w 757"/>
                <a:gd name="T69" fmla="*/ 1978 h 2132"/>
                <a:gd name="T70" fmla="*/ 277 w 757"/>
                <a:gd name="T71" fmla="*/ 2010 h 2132"/>
                <a:gd name="T72" fmla="*/ 250 w 757"/>
                <a:gd name="T73" fmla="*/ 2086 h 2132"/>
                <a:gd name="T74" fmla="*/ 213 w 757"/>
                <a:gd name="T75" fmla="*/ 2128 h 2132"/>
                <a:gd name="T76" fmla="*/ 186 w 757"/>
                <a:gd name="T77" fmla="*/ 2129 h 2132"/>
                <a:gd name="T78" fmla="*/ 167 w 757"/>
                <a:gd name="T79" fmla="*/ 2089 h 2132"/>
                <a:gd name="T80" fmla="*/ 168 w 757"/>
                <a:gd name="T81" fmla="*/ 2041 h 2132"/>
                <a:gd name="T82" fmla="*/ 197 w 757"/>
                <a:gd name="T83" fmla="*/ 1996 h 2132"/>
                <a:gd name="T84" fmla="*/ 188 w 757"/>
                <a:gd name="T85" fmla="*/ 1809 h 2132"/>
                <a:gd name="T86" fmla="*/ 217 w 757"/>
                <a:gd name="T87" fmla="*/ 1473 h 2132"/>
                <a:gd name="T88" fmla="*/ 227 w 757"/>
                <a:gd name="T89" fmla="*/ 1249 h 2132"/>
                <a:gd name="T90" fmla="*/ 207 w 757"/>
                <a:gd name="T91" fmla="*/ 1054 h 2132"/>
                <a:gd name="T92" fmla="*/ 224 w 757"/>
                <a:gd name="T93" fmla="*/ 842 h 2132"/>
                <a:gd name="T94" fmla="*/ 98 w 757"/>
                <a:gd name="T95" fmla="*/ 768 h 2132"/>
                <a:gd name="T96" fmla="*/ 15 w 757"/>
                <a:gd name="T97" fmla="*/ 741 h 2132"/>
                <a:gd name="T98" fmla="*/ 74 w 757"/>
                <a:gd name="T99" fmla="*/ 468 h 2132"/>
                <a:gd name="T100" fmla="*/ 79 w 757"/>
                <a:gd name="T101" fmla="*/ 427 h 2132"/>
                <a:gd name="T102" fmla="*/ 150 w 757"/>
                <a:gd name="T103" fmla="*/ 314 h 2132"/>
                <a:gd name="T104" fmla="*/ 280 w 757"/>
                <a:gd name="T105" fmla="*/ 255 h 2132"/>
                <a:gd name="T106" fmla="*/ 332 w 757"/>
                <a:gd name="T107" fmla="*/ 211 h 2132"/>
                <a:gd name="T108" fmla="*/ 343 w 757"/>
                <a:gd name="T109" fmla="*/ 147 h 2132"/>
                <a:gd name="T110" fmla="*/ 351 w 757"/>
                <a:gd name="T111" fmla="*/ 70 h 2132"/>
                <a:gd name="T112" fmla="*/ 382 w 757"/>
                <a:gd name="T113" fmla="*/ 25 h 2132"/>
                <a:gd name="T114" fmla="*/ 444 w 757"/>
                <a:gd name="T115" fmla="*/ 0 h 2132"/>
                <a:gd name="T116" fmla="*/ 558 w 757"/>
                <a:gd name="T117" fmla="*/ 48 h 2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57" h="2132">
                  <a:moveTo>
                    <a:pt x="558" y="90"/>
                  </a:moveTo>
                  <a:lnTo>
                    <a:pt x="567" y="90"/>
                  </a:lnTo>
                  <a:lnTo>
                    <a:pt x="571" y="104"/>
                  </a:lnTo>
                  <a:lnTo>
                    <a:pt x="567" y="110"/>
                  </a:lnTo>
                  <a:lnTo>
                    <a:pt x="565" y="119"/>
                  </a:lnTo>
                  <a:lnTo>
                    <a:pt x="565" y="129"/>
                  </a:lnTo>
                  <a:lnTo>
                    <a:pt x="567" y="140"/>
                  </a:lnTo>
                  <a:lnTo>
                    <a:pt x="568" y="151"/>
                  </a:lnTo>
                  <a:lnTo>
                    <a:pt x="570" y="161"/>
                  </a:lnTo>
                  <a:lnTo>
                    <a:pt x="569" y="171"/>
                  </a:lnTo>
                  <a:lnTo>
                    <a:pt x="567" y="180"/>
                  </a:lnTo>
                  <a:lnTo>
                    <a:pt x="571" y="184"/>
                  </a:lnTo>
                  <a:lnTo>
                    <a:pt x="563" y="191"/>
                  </a:lnTo>
                  <a:lnTo>
                    <a:pt x="555" y="196"/>
                  </a:lnTo>
                  <a:lnTo>
                    <a:pt x="547" y="203"/>
                  </a:lnTo>
                  <a:lnTo>
                    <a:pt x="540" y="210"/>
                  </a:lnTo>
                  <a:lnTo>
                    <a:pt x="534" y="217"/>
                  </a:lnTo>
                  <a:lnTo>
                    <a:pt x="528" y="225"/>
                  </a:lnTo>
                  <a:lnTo>
                    <a:pt x="524" y="232"/>
                  </a:lnTo>
                  <a:lnTo>
                    <a:pt x="520" y="241"/>
                  </a:lnTo>
                  <a:lnTo>
                    <a:pt x="518" y="250"/>
                  </a:lnTo>
                  <a:lnTo>
                    <a:pt x="498" y="258"/>
                  </a:lnTo>
                  <a:lnTo>
                    <a:pt x="472" y="260"/>
                  </a:lnTo>
                  <a:lnTo>
                    <a:pt x="476" y="273"/>
                  </a:lnTo>
                  <a:lnTo>
                    <a:pt x="482" y="285"/>
                  </a:lnTo>
                  <a:lnTo>
                    <a:pt x="491" y="294"/>
                  </a:lnTo>
                  <a:lnTo>
                    <a:pt x="503" y="301"/>
                  </a:lnTo>
                  <a:lnTo>
                    <a:pt x="514" y="307"/>
                  </a:lnTo>
                  <a:lnTo>
                    <a:pt x="528" y="314"/>
                  </a:lnTo>
                  <a:lnTo>
                    <a:pt x="542" y="319"/>
                  </a:lnTo>
                  <a:lnTo>
                    <a:pt x="555" y="325"/>
                  </a:lnTo>
                  <a:lnTo>
                    <a:pt x="567" y="333"/>
                  </a:lnTo>
                  <a:lnTo>
                    <a:pt x="578" y="342"/>
                  </a:lnTo>
                  <a:lnTo>
                    <a:pt x="585" y="399"/>
                  </a:lnTo>
                  <a:lnTo>
                    <a:pt x="592" y="457"/>
                  </a:lnTo>
                  <a:lnTo>
                    <a:pt x="596" y="515"/>
                  </a:lnTo>
                  <a:lnTo>
                    <a:pt x="600" y="574"/>
                  </a:lnTo>
                  <a:lnTo>
                    <a:pt x="605" y="632"/>
                  </a:lnTo>
                  <a:lnTo>
                    <a:pt x="610" y="691"/>
                  </a:lnTo>
                  <a:lnTo>
                    <a:pt x="616" y="748"/>
                  </a:lnTo>
                  <a:lnTo>
                    <a:pt x="624" y="805"/>
                  </a:lnTo>
                  <a:lnTo>
                    <a:pt x="633" y="862"/>
                  </a:lnTo>
                  <a:lnTo>
                    <a:pt x="646" y="917"/>
                  </a:lnTo>
                  <a:lnTo>
                    <a:pt x="654" y="934"/>
                  </a:lnTo>
                  <a:lnTo>
                    <a:pt x="656" y="951"/>
                  </a:lnTo>
                  <a:lnTo>
                    <a:pt x="658" y="969"/>
                  </a:lnTo>
                  <a:lnTo>
                    <a:pt x="657" y="987"/>
                  </a:lnTo>
                  <a:lnTo>
                    <a:pt x="656" y="1005"/>
                  </a:lnTo>
                  <a:lnTo>
                    <a:pt x="656" y="1021"/>
                  </a:lnTo>
                  <a:lnTo>
                    <a:pt x="658" y="1038"/>
                  </a:lnTo>
                  <a:lnTo>
                    <a:pt x="662" y="1052"/>
                  </a:lnTo>
                  <a:lnTo>
                    <a:pt x="670" y="1065"/>
                  </a:lnTo>
                  <a:lnTo>
                    <a:pt x="684" y="1075"/>
                  </a:lnTo>
                  <a:lnTo>
                    <a:pt x="684" y="1081"/>
                  </a:lnTo>
                  <a:lnTo>
                    <a:pt x="686" y="1087"/>
                  </a:lnTo>
                  <a:lnTo>
                    <a:pt x="688" y="1094"/>
                  </a:lnTo>
                  <a:lnTo>
                    <a:pt x="689" y="1100"/>
                  </a:lnTo>
                  <a:lnTo>
                    <a:pt x="692" y="1107"/>
                  </a:lnTo>
                  <a:lnTo>
                    <a:pt x="696" y="1112"/>
                  </a:lnTo>
                  <a:lnTo>
                    <a:pt x="699" y="1117"/>
                  </a:lnTo>
                  <a:lnTo>
                    <a:pt x="704" y="1121"/>
                  </a:lnTo>
                  <a:lnTo>
                    <a:pt x="708" y="1124"/>
                  </a:lnTo>
                  <a:lnTo>
                    <a:pt x="715" y="1126"/>
                  </a:lnTo>
                  <a:lnTo>
                    <a:pt x="720" y="1128"/>
                  </a:lnTo>
                  <a:lnTo>
                    <a:pt x="724" y="1131"/>
                  </a:lnTo>
                  <a:lnTo>
                    <a:pt x="729" y="1134"/>
                  </a:lnTo>
                  <a:lnTo>
                    <a:pt x="733" y="1140"/>
                  </a:lnTo>
                  <a:lnTo>
                    <a:pt x="737" y="1144"/>
                  </a:lnTo>
                  <a:lnTo>
                    <a:pt x="741" y="1150"/>
                  </a:lnTo>
                  <a:lnTo>
                    <a:pt x="745" y="1155"/>
                  </a:lnTo>
                  <a:lnTo>
                    <a:pt x="748" y="1161"/>
                  </a:lnTo>
                  <a:lnTo>
                    <a:pt x="753" y="1165"/>
                  </a:lnTo>
                  <a:lnTo>
                    <a:pt x="756" y="1170"/>
                  </a:lnTo>
                  <a:lnTo>
                    <a:pt x="757" y="1178"/>
                  </a:lnTo>
                  <a:lnTo>
                    <a:pt x="755" y="1184"/>
                  </a:lnTo>
                  <a:lnTo>
                    <a:pt x="750" y="1190"/>
                  </a:lnTo>
                  <a:lnTo>
                    <a:pt x="745" y="1194"/>
                  </a:lnTo>
                  <a:lnTo>
                    <a:pt x="737" y="1197"/>
                  </a:lnTo>
                  <a:lnTo>
                    <a:pt x="730" y="1200"/>
                  </a:lnTo>
                  <a:lnTo>
                    <a:pt x="721" y="1202"/>
                  </a:lnTo>
                  <a:lnTo>
                    <a:pt x="713" y="1205"/>
                  </a:lnTo>
                  <a:lnTo>
                    <a:pt x="705" y="1208"/>
                  </a:lnTo>
                  <a:lnTo>
                    <a:pt x="699" y="1212"/>
                  </a:lnTo>
                  <a:lnTo>
                    <a:pt x="690" y="1212"/>
                  </a:lnTo>
                  <a:lnTo>
                    <a:pt x="683" y="1210"/>
                  </a:lnTo>
                  <a:lnTo>
                    <a:pt x="678" y="1207"/>
                  </a:lnTo>
                  <a:lnTo>
                    <a:pt x="674" y="1202"/>
                  </a:lnTo>
                  <a:lnTo>
                    <a:pt x="670" y="1197"/>
                  </a:lnTo>
                  <a:lnTo>
                    <a:pt x="668" y="1190"/>
                  </a:lnTo>
                  <a:lnTo>
                    <a:pt x="666" y="1184"/>
                  </a:lnTo>
                  <a:lnTo>
                    <a:pt x="663" y="1177"/>
                  </a:lnTo>
                  <a:lnTo>
                    <a:pt x="661" y="1171"/>
                  </a:lnTo>
                  <a:lnTo>
                    <a:pt x="657" y="1166"/>
                  </a:lnTo>
                  <a:lnTo>
                    <a:pt x="648" y="1169"/>
                  </a:lnTo>
                  <a:lnTo>
                    <a:pt x="639" y="1172"/>
                  </a:lnTo>
                  <a:lnTo>
                    <a:pt x="629" y="1175"/>
                  </a:lnTo>
                  <a:lnTo>
                    <a:pt x="619" y="1177"/>
                  </a:lnTo>
                  <a:lnTo>
                    <a:pt x="610" y="1179"/>
                  </a:lnTo>
                  <a:lnTo>
                    <a:pt x="600" y="1179"/>
                  </a:lnTo>
                  <a:lnTo>
                    <a:pt x="591" y="1177"/>
                  </a:lnTo>
                  <a:lnTo>
                    <a:pt x="583" y="1173"/>
                  </a:lnTo>
                  <a:lnTo>
                    <a:pt x="576" y="1165"/>
                  </a:lnTo>
                  <a:lnTo>
                    <a:pt x="571" y="1155"/>
                  </a:lnTo>
                  <a:lnTo>
                    <a:pt x="570" y="1151"/>
                  </a:lnTo>
                  <a:lnTo>
                    <a:pt x="570" y="1145"/>
                  </a:lnTo>
                  <a:lnTo>
                    <a:pt x="571" y="1140"/>
                  </a:lnTo>
                  <a:lnTo>
                    <a:pt x="572" y="1134"/>
                  </a:lnTo>
                  <a:lnTo>
                    <a:pt x="573" y="1130"/>
                  </a:lnTo>
                  <a:lnTo>
                    <a:pt x="575" y="1125"/>
                  </a:lnTo>
                  <a:lnTo>
                    <a:pt x="577" y="1121"/>
                  </a:lnTo>
                  <a:lnTo>
                    <a:pt x="580" y="1117"/>
                  </a:lnTo>
                  <a:lnTo>
                    <a:pt x="583" y="1114"/>
                  </a:lnTo>
                  <a:lnTo>
                    <a:pt x="587" y="1111"/>
                  </a:lnTo>
                  <a:lnTo>
                    <a:pt x="591" y="1107"/>
                  </a:lnTo>
                  <a:lnTo>
                    <a:pt x="594" y="1101"/>
                  </a:lnTo>
                  <a:lnTo>
                    <a:pt x="595" y="1095"/>
                  </a:lnTo>
                  <a:lnTo>
                    <a:pt x="595" y="1089"/>
                  </a:lnTo>
                  <a:lnTo>
                    <a:pt x="595" y="1082"/>
                  </a:lnTo>
                  <a:lnTo>
                    <a:pt x="593" y="1075"/>
                  </a:lnTo>
                  <a:lnTo>
                    <a:pt x="592" y="1069"/>
                  </a:lnTo>
                  <a:lnTo>
                    <a:pt x="590" y="1062"/>
                  </a:lnTo>
                  <a:lnTo>
                    <a:pt x="588" y="1056"/>
                  </a:lnTo>
                  <a:lnTo>
                    <a:pt x="587" y="1050"/>
                  </a:lnTo>
                  <a:lnTo>
                    <a:pt x="585" y="1055"/>
                  </a:lnTo>
                  <a:lnTo>
                    <a:pt x="584" y="1060"/>
                  </a:lnTo>
                  <a:lnTo>
                    <a:pt x="582" y="1065"/>
                  </a:lnTo>
                  <a:lnTo>
                    <a:pt x="581" y="1070"/>
                  </a:lnTo>
                  <a:lnTo>
                    <a:pt x="579" y="1074"/>
                  </a:lnTo>
                  <a:lnTo>
                    <a:pt x="576" y="1078"/>
                  </a:lnTo>
                  <a:lnTo>
                    <a:pt x="572" y="1081"/>
                  </a:lnTo>
                  <a:lnTo>
                    <a:pt x="568" y="1084"/>
                  </a:lnTo>
                  <a:lnTo>
                    <a:pt x="562" y="1085"/>
                  </a:lnTo>
                  <a:lnTo>
                    <a:pt x="555" y="1086"/>
                  </a:lnTo>
                  <a:lnTo>
                    <a:pt x="549" y="1125"/>
                  </a:lnTo>
                  <a:lnTo>
                    <a:pt x="544" y="1163"/>
                  </a:lnTo>
                  <a:lnTo>
                    <a:pt x="541" y="1202"/>
                  </a:lnTo>
                  <a:lnTo>
                    <a:pt x="539" y="1241"/>
                  </a:lnTo>
                  <a:lnTo>
                    <a:pt x="538" y="1280"/>
                  </a:lnTo>
                  <a:lnTo>
                    <a:pt x="536" y="1318"/>
                  </a:lnTo>
                  <a:lnTo>
                    <a:pt x="533" y="1357"/>
                  </a:lnTo>
                  <a:lnTo>
                    <a:pt x="527" y="1395"/>
                  </a:lnTo>
                  <a:lnTo>
                    <a:pt x="519" y="1433"/>
                  </a:lnTo>
                  <a:lnTo>
                    <a:pt x="508" y="1470"/>
                  </a:lnTo>
                  <a:lnTo>
                    <a:pt x="512" y="1512"/>
                  </a:lnTo>
                  <a:lnTo>
                    <a:pt x="513" y="1554"/>
                  </a:lnTo>
                  <a:lnTo>
                    <a:pt x="513" y="1597"/>
                  </a:lnTo>
                  <a:lnTo>
                    <a:pt x="512" y="1640"/>
                  </a:lnTo>
                  <a:lnTo>
                    <a:pt x="510" y="1683"/>
                  </a:lnTo>
                  <a:lnTo>
                    <a:pt x="509" y="1726"/>
                  </a:lnTo>
                  <a:lnTo>
                    <a:pt x="508" y="1769"/>
                  </a:lnTo>
                  <a:lnTo>
                    <a:pt x="509" y="1811"/>
                  </a:lnTo>
                  <a:lnTo>
                    <a:pt x="512" y="1853"/>
                  </a:lnTo>
                  <a:lnTo>
                    <a:pt x="518" y="1896"/>
                  </a:lnTo>
                  <a:lnTo>
                    <a:pt x="525" y="1906"/>
                  </a:lnTo>
                  <a:lnTo>
                    <a:pt x="533" y="1914"/>
                  </a:lnTo>
                  <a:lnTo>
                    <a:pt x="543" y="1920"/>
                  </a:lnTo>
                  <a:lnTo>
                    <a:pt x="553" y="1923"/>
                  </a:lnTo>
                  <a:lnTo>
                    <a:pt x="564" y="1927"/>
                  </a:lnTo>
                  <a:lnTo>
                    <a:pt x="573" y="1930"/>
                  </a:lnTo>
                  <a:lnTo>
                    <a:pt x="583" y="1934"/>
                  </a:lnTo>
                  <a:lnTo>
                    <a:pt x="590" y="1941"/>
                  </a:lnTo>
                  <a:lnTo>
                    <a:pt x="595" y="1950"/>
                  </a:lnTo>
                  <a:lnTo>
                    <a:pt x="598" y="1961"/>
                  </a:lnTo>
                  <a:lnTo>
                    <a:pt x="579" y="1963"/>
                  </a:lnTo>
                  <a:lnTo>
                    <a:pt x="561" y="1965"/>
                  </a:lnTo>
                  <a:lnTo>
                    <a:pt x="544" y="1965"/>
                  </a:lnTo>
                  <a:lnTo>
                    <a:pt x="528" y="1964"/>
                  </a:lnTo>
                  <a:lnTo>
                    <a:pt x="512" y="1961"/>
                  </a:lnTo>
                  <a:lnTo>
                    <a:pt x="496" y="1958"/>
                  </a:lnTo>
                  <a:lnTo>
                    <a:pt x="480" y="1954"/>
                  </a:lnTo>
                  <a:lnTo>
                    <a:pt x="465" y="1948"/>
                  </a:lnTo>
                  <a:lnTo>
                    <a:pt x="450" y="1941"/>
                  </a:lnTo>
                  <a:lnTo>
                    <a:pt x="434" y="1936"/>
                  </a:lnTo>
                  <a:lnTo>
                    <a:pt x="431" y="1944"/>
                  </a:lnTo>
                  <a:lnTo>
                    <a:pt x="426" y="1950"/>
                  </a:lnTo>
                  <a:lnTo>
                    <a:pt x="420" y="1953"/>
                  </a:lnTo>
                  <a:lnTo>
                    <a:pt x="413" y="1954"/>
                  </a:lnTo>
                  <a:lnTo>
                    <a:pt x="406" y="1953"/>
                  </a:lnTo>
                  <a:lnTo>
                    <a:pt x="398" y="1951"/>
                  </a:lnTo>
                  <a:lnTo>
                    <a:pt x="390" y="1950"/>
                  </a:lnTo>
                  <a:lnTo>
                    <a:pt x="382" y="1947"/>
                  </a:lnTo>
                  <a:lnTo>
                    <a:pt x="374" y="1946"/>
                  </a:lnTo>
                  <a:lnTo>
                    <a:pt x="366" y="1946"/>
                  </a:lnTo>
                  <a:lnTo>
                    <a:pt x="361" y="1907"/>
                  </a:lnTo>
                  <a:lnTo>
                    <a:pt x="356" y="1870"/>
                  </a:lnTo>
                  <a:lnTo>
                    <a:pt x="353" y="1834"/>
                  </a:lnTo>
                  <a:lnTo>
                    <a:pt x="351" y="1798"/>
                  </a:lnTo>
                  <a:lnTo>
                    <a:pt x="350" y="1761"/>
                  </a:lnTo>
                  <a:lnTo>
                    <a:pt x="349" y="1725"/>
                  </a:lnTo>
                  <a:lnTo>
                    <a:pt x="350" y="1688"/>
                  </a:lnTo>
                  <a:lnTo>
                    <a:pt x="351" y="1651"/>
                  </a:lnTo>
                  <a:lnTo>
                    <a:pt x="353" y="1611"/>
                  </a:lnTo>
                  <a:lnTo>
                    <a:pt x="355" y="1571"/>
                  </a:lnTo>
                  <a:lnTo>
                    <a:pt x="348" y="1567"/>
                  </a:lnTo>
                  <a:lnTo>
                    <a:pt x="341" y="1602"/>
                  </a:lnTo>
                  <a:lnTo>
                    <a:pt x="334" y="1638"/>
                  </a:lnTo>
                  <a:lnTo>
                    <a:pt x="329" y="1675"/>
                  </a:lnTo>
                  <a:lnTo>
                    <a:pt x="325" y="1713"/>
                  </a:lnTo>
                  <a:lnTo>
                    <a:pt x="321" y="1751"/>
                  </a:lnTo>
                  <a:lnTo>
                    <a:pt x="319" y="1790"/>
                  </a:lnTo>
                  <a:lnTo>
                    <a:pt x="318" y="1829"/>
                  </a:lnTo>
                  <a:lnTo>
                    <a:pt x="317" y="1869"/>
                  </a:lnTo>
                  <a:lnTo>
                    <a:pt x="317" y="1910"/>
                  </a:lnTo>
                  <a:lnTo>
                    <a:pt x="318" y="1950"/>
                  </a:lnTo>
                  <a:lnTo>
                    <a:pt x="311" y="1953"/>
                  </a:lnTo>
                  <a:lnTo>
                    <a:pt x="307" y="1957"/>
                  </a:lnTo>
                  <a:lnTo>
                    <a:pt x="303" y="1961"/>
                  </a:lnTo>
                  <a:lnTo>
                    <a:pt x="300" y="1967"/>
                  </a:lnTo>
                  <a:lnTo>
                    <a:pt x="298" y="1972"/>
                  </a:lnTo>
                  <a:lnTo>
                    <a:pt x="296" y="1978"/>
                  </a:lnTo>
                  <a:lnTo>
                    <a:pt x="295" y="1984"/>
                  </a:lnTo>
                  <a:lnTo>
                    <a:pt x="292" y="1990"/>
                  </a:lnTo>
                  <a:lnTo>
                    <a:pt x="291" y="1995"/>
                  </a:lnTo>
                  <a:lnTo>
                    <a:pt x="287" y="2001"/>
                  </a:lnTo>
                  <a:lnTo>
                    <a:pt x="280" y="1997"/>
                  </a:lnTo>
                  <a:lnTo>
                    <a:pt x="277" y="2010"/>
                  </a:lnTo>
                  <a:lnTo>
                    <a:pt x="274" y="2024"/>
                  </a:lnTo>
                  <a:lnTo>
                    <a:pt x="270" y="2037"/>
                  </a:lnTo>
                  <a:lnTo>
                    <a:pt x="267" y="2050"/>
                  </a:lnTo>
                  <a:lnTo>
                    <a:pt x="262" y="2062"/>
                  </a:lnTo>
                  <a:lnTo>
                    <a:pt x="257" y="2074"/>
                  </a:lnTo>
                  <a:lnTo>
                    <a:pt x="250" y="2086"/>
                  </a:lnTo>
                  <a:lnTo>
                    <a:pt x="242" y="2096"/>
                  </a:lnTo>
                  <a:lnTo>
                    <a:pt x="233" y="2107"/>
                  </a:lnTo>
                  <a:lnTo>
                    <a:pt x="223" y="2117"/>
                  </a:lnTo>
                  <a:lnTo>
                    <a:pt x="220" y="2121"/>
                  </a:lnTo>
                  <a:lnTo>
                    <a:pt x="216" y="2125"/>
                  </a:lnTo>
                  <a:lnTo>
                    <a:pt x="213" y="2128"/>
                  </a:lnTo>
                  <a:lnTo>
                    <a:pt x="208" y="2130"/>
                  </a:lnTo>
                  <a:lnTo>
                    <a:pt x="204" y="2131"/>
                  </a:lnTo>
                  <a:lnTo>
                    <a:pt x="198" y="2132"/>
                  </a:lnTo>
                  <a:lnTo>
                    <a:pt x="194" y="2131"/>
                  </a:lnTo>
                  <a:lnTo>
                    <a:pt x="190" y="2131"/>
                  </a:lnTo>
                  <a:lnTo>
                    <a:pt x="186" y="2129"/>
                  </a:lnTo>
                  <a:lnTo>
                    <a:pt x="181" y="2127"/>
                  </a:lnTo>
                  <a:lnTo>
                    <a:pt x="177" y="2120"/>
                  </a:lnTo>
                  <a:lnTo>
                    <a:pt x="173" y="2113"/>
                  </a:lnTo>
                  <a:lnTo>
                    <a:pt x="171" y="2106"/>
                  </a:lnTo>
                  <a:lnTo>
                    <a:pt x="168" y="2098"/>
                  </a:lnTo>
                  <a:lnTo>
                    <a:pt x="167" y="2089"/>
                  </a:lnTo>
                  <a:lnTo>
                    <a:pt x="165" y="2081"/>
                  </a:lnTo>
                  <a:lnTo>
                    <a:pt x="163" y="2073"/>
                  </a:lnTo>
                  <a:lnTo>
                    <a:pt x="163" y="2064"/>
                  </a:lnTo>
                  <a:lnTo>
                    <a:pt x="163" y="2056"/>
                  </a:lnTo>
                  <a:lnTo>
                    <a:pt x="163" y="2047"/>
                  </a:lnTo>
                  <a:lnTo>
                    <a:pt x="168" y="2041"/>
                  </a:lnTo>
                  <a:lnTo>
                    <a:pt x="173" y="2034"/>
                  </a:lnTo>
                  <a:lnTo>
                    <a:pt x="180" y="2026"/>
                  </a:lnTo>
                  <a:lnTo>
                    <a:pt x="186" y="2019"/>
                  </a:lnTo>
                  <a:lnTo>
                    <a:pt x="191" y="2011"/>
                  </a:lnTo>
                  <a:lnTo>
                    <a:pt x="195" y="2004"/>
                  </a:lnTo>
                  <a:lnTo>
                    <a:pt x="197" y="1996"/>
                  </a:lnTo>
                  <a:lnTo>
                    <a:pt x="195" y="1988"/>
                  </a:lnTo>
                  <a:lnTo>
                    <a:pt x="190" y="1981"/>
                  </a:lnTo>
                  <a:lnTo>
                    <a:pt x="181" y="1976"/>
                  </a:lnTo>
                  <a:lnTo>
                    <a:pt x="184" y="1921"/>
                  </a:lnTo>
                  <a:lnTo>
                    <a:pt x="187" y="1866"/>
                  </a:lnTo>
                  <a:lnTo>
                    <a:pt x="188" y="1809"/>
                  </a:lnTo>
                  <a:lnTo>
                    <a:pt x="189" y="1753"/>
                  </a:lnTo>
                  <a:lnTo>
                    <a:pt x="190" y="1696"/>
                  </a:lnTo>
                  <a:lnTo>
                    <a:pt x="193" y="1639"/>
                  </a:lnTo>
                  <a:lnTo>
                    <a:pt x="198" y="1583"/>
                  </a:lnTo>
                  <a:lnTo>
                    <a:pt x="205" y="1527"/>
                  </a:lnTo>
                  <a:lnTo>
                    <a:pt x="217" y="1473"/>
                  </a:lnTo>
                  <a:lnTo>
                    <a:pt x="234" y="1419"/>
                  </a:lnTo>
                  <a:lnTo>
                    <a:pt x="232" y="1389"/>
                  </a:lnTo>
                  <a:lnTo>
                    <a:pt x="229" y="1357"/>
                  </a:lnTo>
                  <a:lnTo>
                    <a:pt x="228" y="1322"/>
                  </a:lnTo>
                  <a:lnTo>
                    <a:pt x="227" y="1285"/>
                  </a:lnTo>
                  <a:lnTo>
                    <a:pt x="227" y="1249"/>
                  </a:lnTo>
                  <a:lnTo>
                    <a:pt x="227" y="1211"/>
                  </a:lnTo>
                  <a:lnTo>
                    <a:pt x="228" y="1174"/>
                  </a:lnTo>
                  <a:lnTo>
                    <a:pt x="229" y="1137"/>
                  </a:lnTo>
                  <a:lnTo>
                    <a:pt x="232" y="1102"/>
                  </a:lnTo>
                  <a:lnTo>
                    <a:pt x="234" y="1069"/>
                  </a:lnTo>
                  <a:lnTo>
                    <a:pt x="207" y="1054"/>
                  </a:lnTo>
                  <a:lnTo>
                    <a:pt x="198" y="1023"/>
                  </a:lnTo>
                  <a:lnTo>
                    <a:pt x="198" y="988"/>
                  </a:lnTo>
                  <a:lnTo>
                    <a:pt x="204" y="951"/>
                  </a:lnTo>
                  <a:lnTo>
                    <a:pt x="213" y="912"/>
                  </a:lnTo>
                  <a:lnTo>
                    <a:pt x="221" y="876"/>
                  </a:lnTo>
                  <a:lnTo>
                    <a:pt x="224" y="842"/>
                  </a:lnTo>
                  <a:lnTo>
                    <a:pt x="220" y="814"/>
                  </a:lnTo>
                  <a:lnTo>
                    <a:pt x="205" y="791"/>
                  </a:lnTo>
                  <a:lnTo>
                    <a:pt x="175" y="777"/>
                  </a:lnTo>
                  <a:lnTo>
                    <a:pt x="128" y="772"/>
                  </a:lnTo>
                  <a:lnTo>
                    <a:pt x="113" y="770"/>
                  </a:lnTo>
                  <a:lnTo>
                    <a:pt x="98" y="768"/>
                  </a:lnTo>
                  <a:lnTo>
                    <a:pt x="83" y="766"/>
                  </a:lnTo>
                  <a:lnTo>
                    <a:pt x="68" y="764"/>
                  </a:lnTo>
                  <a:lnTo>
                    <a:pt x="53" y="760"/>
                  </a:lnTo>
                  <a:lnTo>
                    <a:pt x="39" y="755"/>
                  </a:lnTo>
                  <a:lnTo>
                    <a:pt x="26" y="749"/>
                  </a:lnTo>
                  <a:lnTo>
                    <a:pt x="15" y="741"/>
                  </a:lnTo>
                  <a:lnTo>
                    <a:pt x="7" y="729"/>
                  </a:lnTo>
                  <a:lnTo>
                    <a:pt x="0" y="715"/>
                  </a:lnTo>
                  <a:lnTo>
                    <a:pt x="57" y="484"/>
                  </a:lnTo>
                  <a:lnTo>
                    <a:pt x="66" y="479"/>
                  </a:lnTo>
                  <a:lnTo>
                    <a:pt x="71" y="474"/>
                  </a:lnTo>
                  <a:lnTo>
                    <a:pt x="74" y="468"/>
                  </a:lnTo>
                  <a:lnTo>
                    <a:pt x="74" y="462"/>
                  </a:lnTo>
                  <a:lnTo>
                    <a:pt x="75" y="455"/>
                  </a:lnTo>
                  <a:lnTo>
                    <a:pt x="74" y="447"/>
                  </a:lnTo>
                  <a:lnTo>
                    <a:pt x="74" y="439"/>
                  </a:lnTo>
                  <a:lnTo>
                    <a:pt x="76" y="434"/>
                  </a:lnTo>
                  <a:lnTo>
                    <a:pt x="79" y="427"/>
                  </a:lnTo>
                  <a:lnTo>
                    <a:pt x="84" y="422"/>
                  </a:lnTo>
                  <a:lnTo>
                    <a:pt x="92" y="395"/>
                  </a:lnTo>
                  <a:lnTo>
                    <a:pt x="101" y="371"/>
                  </a:lnTo>
                  <a:lnTo>
                    <a:pt x="115" y="350"/>
                  </a:lnTo>
                  <a:lnTo>
                    <a:pt x="131" y="331"/>
                  </a:lnTo>
                  <a:lnTo>
                    <a:pt x="150" y="314"/>
                  </a:lnTo>
                  <a:lnTo>
                    <a:pt x="171" y="300"/>
                  </a:lnTo>
                  <a:lnTo>
                    <a:pt x="194" y="287"/>
                  </a:lnTo>
                  <a:lnTo>
                    <a:pt x="218" y="277"/>
                  </a:lnTo>
                  <a:lnTo>
                    <a:pt x="243" y="268"/>
                  </a:lnTo>
                  <a:lnTo>
                    <a:pt x="269" y="260"/>
                  </a:lnTo>
                  <a:lnTo>
                    <a:pt x="280" y="255"/>
                  </a:lnTo>
                  <a:lnTo>
                    <a:pt x="289" y="249"/>
                  </a:lnTo>
                  <a:lnTo>
                    <a:pt x="299" y="243"/>
                  </a:lnTo>
                  <a:lnTo>
                    <a:pt x="308" y="236"/>
                  </a:lnTo>
                  <a:lnTo>
                    <a:pt x="316" y="228"/>
                  </a:lnTo>
                  <a:lnTo>
                    <a:pt x="324" y="220"/>
                  </a:lnTo>
                  <a:lnTo>
                    <a:pt x="332" y="211"/>
                  </a:lnTo>
                  <a:lnTo>
                    <a:pt x="340" y="202"/>
                  </a:lnTo>
                  <a:lnTo>
                    <a:pt x="347" y="193"/>
                  </a:lnTo>
                  <a:lnTo>
                    <a:pt x="355" y="184"/>
                  </a:lnTo>
                  <a:lnTo>
                    <a:pt x="350" y="172"/>
                  </a:lnTo>
                  <a:lnTo>
                    <a:pt x="347" y="159"/>
                  </a:lnTo>
                  <a:lnTo>
                    <a:pt x="343" y="147"/>
                  </a:lnTo>
                  <a:lnTo>
                    <a:pt x="342" y="134"/>
                  </a:lnTo>
                  <a:lnTo>
                    <a:pt x="342" y="122"/>
                  </a:lnTo>
                  <a:lnTo>
                    <a:pt x="343" y="109"/>
                  </a:lnTo>
                  <a:lnTo>
                    <a:pt x="345" y="95"/>
                  </a:lnTo>
                  <a:lnTo>
                    <a:pt x="347" y="83"/>
                  </a:lnTo>
                  <a:lnTo>
                    <a:pt x="351" y="70"/>
                  </a:lnTo>
                  <a:lnTo>
                    <a:pt x="355" y="58"/>
                  </a:lnTo>
                  <a:lnTo>
                    <a:pt x="360" y="51"/>
                  </a:lnTo>
                  <a:lnTo>
                    <a:pt x="366" y="44"/>
                  </a:lnTo>
                  <a:lnTo>
                    <a:pt x="371" y="37"/>
                  </a:lnTo>
                  <a:lnTo>
                    <a:pt x="377" y="32"/>
                  </a:lnTo>
                  <a:lnTo>
                    <a:pt x="382" y="25"/>
                  </a:lnTo>
                  <a:lnTo>
                    <a:pt x="388" y="19"/>
                  </a:lnTo>
                  <a:lnTo>
                    <a:pt x="395" y="15"/>
                  </a:lnTo>
                  <a:lnTo>
                    <a:pt x="402" y="11"/>
                  </a:lnTo>
                  <a:lnTo>
                    <a:pt x="410" y="6"/>
                  </a:lnTo>
                  <a:lnTo>
                    <a:pt x="419" y="3"/>
                  </a:lnTo>
                  <a:lnTo>
                    <a:pt x="444" y="0"/>
                  </a:lnTo>
                  <a:lnTo>
                    <a:pt x="467" y="1"/>
                  </a:lnTo>
                  <a:lnTo>
                    <a:pt x="487" y="6"/>
                  </a:lnTo>
                  <a:lnTo>
                    <a:pt x="505" y="14"/>
                  </a:lnTo>
                  <a:lnTo>
                    <a:pt x="522" y="24"/>
                  </a:lnTo>
                  <a:lnTo>
                    <a:pt x="543" y="36"/>
                  </a:lnTo>
                  <a:lnTo>
                    <a:pt x="558" y="48"/>
                  </a:lnTo>
                  <a:lnTo>
                    <a:pt x="555" y="42"/>
                  </a:lnTo>
                  <a:lnTo>
                    <a:pt x="579" y="79"/>
                  </a:lnTo>
                  <a:lnTo>
                    <a:pt x="573" y="84"/>
                  </a:lnTo>
                  <a:lnTo>
                    <a:pt x="576" y="66"/>
                  </a:lnTo>
                  <a:lnTo>
                    <a:pt x="558" y="9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117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534" name="Freeform 22"/>
            <p:cNvSpPr>
              <a:spLocks/>
            </p:cNvSpPr>
            <p:nvPr/>
          </p:nvSpPr>
          <p:spPr bwMode="auto">
            <a:xfrm>
              <a:off x="2779" y="2341"/>
              <a:ext cx="101" cy="167"/>
            </a:xfrm>
            <a:custGeom>
              <a:avLst/>
              <a:gdLst>
                <a:gd name="T0" fmla="*/ 138 w 140"/>
                <a:gd name="T1" fmla="*/ 273 h 285"/>
                <a:gd name="T2" fmla="*/ 124 w 140"/>
                <a:gd name="T3" fmla="*/ 281 h 285"/>
                <a:gd name="T4" fmla="*/ 110 w 140"/>
                <a:gd name="T5" fmla="*/ 285 h 285"/>
                <a:gd name="T6" fmla="*/ 94 w 140"/>
                <a:gd name="T7" fmla="*/ 285 h 285"/>
                <a:gd name="T8" fmla="*/ 80 w 140"/>
                <a:gd name="T9" fmla="*/ 280 h 285"/>
                <a:gd name="T10" fmla="*/ 65 w 140"/>
                <a:gd name="T11" fmla="*/ 273 h 285"/>
                <a:gd name="T12" fmla="*/ 51 w 140"/>
                <a:gd name="T13" fmla="*/ 264 h 285"/>
                <a:gd name="T14" fmla="*/ 38 w 140"/>
                <a:gd name="T15" fmla="*/ 255 h 285"/>
                <a:gd name="T16" fmla="*/ 25 w 140"/>
                <a:gd name="T17" fmla="*/ 245 h 285"/>
                <a:gd name="T18" fmla="*/ 12 w 140"/>
                <a:gd name="T19" fmla="*/ 236 h 285"/>
                <a:gd name="T20" fmla="*/ 0 w 140"/>
                <a:gd name="T21" fmla="*/ 230 h 285"/>
                <a:gd name="T22" fmla="*/ 2 w 140"/>
                <a:gd name="T23" fmla="*/ 207 h 285"/>
                <a:gd name="T24" fmla="*/ 4 w 140"/>
                <a:gd name="T25" fmla="*/ 183 h 285"/>
                <a:gd name="T26" fmla="*/ 7 w 140"/>
                <a:gd name="T27" fmla="*/ 159 h 285"/>
                <a:gd name="T28" fmla="*/ 9 w 140"/>
                <a:gd name="T29" fmla="*/ 136 h 285"/>
                <a:gd name="T30" fmla="*/ 13 w 140"/>
                <a:gd name="T31" fmla="*/ 113 h 285"/>
                <a:gd name="T32" fmla="*/ 18 w 140"/>
                <a:gd name="T33" fmla="*/ 89 h 285"/>
                <a:gd name="T34" fmla="*/ 24 w 140"/>
                <a:gd name="T35" fmla="*/ 66 h 285"/>
                <a:gd name="T36" fmla="*/ 33 w 140"/>
                <a:gd name="T37" fmla="*/ 43 h 285"/>
                <a:gd name="T38" fmla="*/ 45 w 140"/>
                <a:gd name="T39" fmla="*/ 21 h 285"/>
                <a:gd name="T40" fmla="*/ 61 w 140"/>
                <a:gd name="T41" fmla="*/ 0 h 285"/>
                <a:gd name="T42" fmla="*/ 140 w 140"/>
                <a:gd name="T43" fmla="*/ 273 h 285"/>
                <a:gd name="T44" fmla="*/ 140 w 140"/>
                <a:gd name="T45" fmla="*/ 273 h 285"/>
                <a:gd name="T46" fmla="*/ 138 w 140"/>
                <a:gd name="T47" fmla="*/ 273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40" h="285">
                  <a:moveTo>
                    <a:pt x="138" y="273"/>
                  </a:moveTo>
                  <a:lnTo>
                    <a:pt x="124" y="281"/>
                  </a:lnTo>
                  <a:lnTo>
                    <a:pt x="110" y="285"/>
                  </a:lnTo>
                  <a:lnTo>
                    <a:pt x="94" y="285"/>
                  </a:lnTo>
                  <a:lnTo>
                    <a:pt x="80" y="280"/>
                  </a:lnTo>
                  <a:lnTo>
                    <a:pt x="65" y="273"/>
                  </a:lnTo>
                  <a:lnTo>
                    <a:pt x="51" y="264"/>
                  </a:lnTo>
                  <a:lnTo>
                    <a:pt x="38" y="255"/>
                  </a:lnTo>
                  <a:lnTo>
                    <a:pt x="25" y="245"/>
                  </a:lnTo>
                  <a:lnTo>
                    <a:pt x="12" y="236"/>
                  </a:lnTo>
                  <a:lnTo>
                    <a:pt x="0" y="230"/>
                  </a:lnTo>
                  <a:lnTo>
                    <a:pt x="2" y="207"/>
                  </a:lnTo>
                  <a:lnTo>
                    <a:pt x="4" y="183"/>
                  </a:lnTo>
                  <a:lnTo>
                    <a:pt x="7" y="159"/>
                  </a:lnTo>
                  <a:lnTo>
                    <a:pt x="9" y="136"/>
                  </a:lnTo>
                  <a:lnTo>
                    <a:pt x="13" y="113"/>
                  </a:lnTo>
                  <a:lnTo>
                    <a:pt x="18" y="89"/>
                  </a:lnTo>
                  <a:lnTo>
                    <a:pt x="24" y="66"/>
                  </a:lnTo>
                  <a:lnTo>
                    <a:pt x="33" y="43"/>
                  </a:lnTo>
                  <a:lnTo>
                    <a:pt x="45" y="21"/>
                  </a:lnTo>
                  <a:lnTo>
                    <a:pt x="61" y="0"/>
                  </a:lnTo>
                  <a:lnTo>
                    <a:pt x="140" y="273"/>
                  </a:lnTo>
                  <a:lnTo>
                    <a:pt x="140" y="273"/>
                  </a:lnTo>
                  <a:lnTo>
                    <a:pt x="138" y="273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6667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9500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4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4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4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4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4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4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4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64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4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64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64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64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7" grpId="0" animBg="1"/>
      <p:bldP spid="64518" grpId="0" animBg="1"/>
      <p:bldP spid="64522" grpId="0"/>
      <p:bldP spid="64523" grpId="0"/>
      <p:bldP spid="64524" grpId="0"/>
      <p:bldP spid="64531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74639"/>
            <a:ext cx="12192000" cy="984607"/>
          </a:xfrm>
        </p:spPr>
        <p:txBody>
          <a:bodyPr>
            <a:normAutofit/>
          </a:bodyPr>
          <a:lstStyle/>
          <a:p>
            <a:r>
              <a:rPr lang="en-US" dirty="0" smtClean="0"/>
              <a:t>80% of Communication is Non-Verbal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367" y="1447801"/>
            <a:ext cx="11024558" cy="4678363"/>
          </a:xfrm>
        </p:spPr>
        <p:txBody>
          <a:bodyPr>
            <a:normAutofit fontScale="92500" lnSpcReduction="20000"/>
          </a:bodyPr>
          <a:lstStyle/>
          <a:p>
            <a:r>
              <a:rPr lang="en-US" sz="3500" dirty="0"/>
              <a:t>Body Language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3100" dirty="0"/>
              <a:t>Posture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3100" dirty="0"/>
              <a:t>Eye contact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3100" dirty="0"/>
              <a:t>Arm position</a:t>
            </a:r>
          </a:p>
          <a:p>
            <a:r>
              <a:rPr lang="en-US" sz="3500" dirty="0"/>
              <a:t>Facial Expression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3100" dirty="0"/>
              <a:t>Eyes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3100" dirty="0"/>
              <a:t>Mouth</a:t>
            </a:r>
          </a:p>
          <a:p>
            <a:r>
              <a:rPr lang="en-US" sz="3500" dirty="0"/>
              <a:t>Overall attentiveness</a:t>
            </a:r>
          </a:p>
          <a:p>
            <a:r>
              <a:rPr lang="en-US" sz="3500" dirty="0"/>
              <a:t>Communication is give and take … what </a:t>
            </a:r>
            <a:r>
              <a:rPr lang="en-US" sz="3500" dirty="0" smtClean="0"/>
              <a:t>non‐verbal body language </a:t>
            </a:r>
            <a:r>
              <a:rPr lang="en-US" sz="3500" dirty="0"/>
              <a:t>are </a:t>
            </a:r>
            <a:r>
              <a:rPr lang="en-US" sz="3500" i="1" dirty="0"/>
              <a:t>YOU </a:t>
            </a:r>
            <a:r>
              <a:rPr lang="en-US" sz="3500" dirty="0"/>
              <a:t>sending?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948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5403850" y="1392238"/>
            <a:ext cx="12576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Description</a:t>
            </a:r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7413626" y="1992313"/>
            <a:ext cx="9442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Feelings</a:t>
            </a: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7346951" y="3516313"/>
            <a:ext cx="11596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Evaluation</a:t>
            </a: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5451475" y="4183063"/>
            <a:ext cx="9375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Analysis</a:t>
            </a:r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3498850" y="3611563"/>
            <a:ext cx="12105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Conclusion</a:t>
            </a:r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3536950" y="2125663"/>
            <a:ext cx="12458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Action Plan</a:t>
            </a:r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5632451" y="1709739"/>
            <a:ext cx="8258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 dirty="0"/>
              <a:t>    </a:t>
            </a:r>
            <a:r>
              <a:rPr lang="en-US" sz="1200" b="1" i="1" dirty="0"/>
              <a:t>What </a:t>
            </a:r>
          </a:p>
          <a:p>
            <a:r>
              <a:rPr lang="en-US" sz="1200" b="1" i="1" dirty="0"/>
              <a:t>happened</a:t>
            </a:r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7423150" y="2347914"/>
            <a:ext cx="1193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 b="1" i="1"/>
              <a:t>What were </a:t>
            </a:r>
          </a:p>
          <a:p>
            <a:r>
              <a:rPr lang="en-US" sz="1200" b="1" i="1"/>
              <a:t>you thinking </a:t>
            </a:r>
          </a:p>
          <a:p>
            <a:r>
              <a:rPr lang="en-US" sz="1200" b="1" i="1"/>
              <a:t>and feeling</a:t>
            </a:r>
          </a:p>
        </p:txBody>
      </p:sp>
      <p:sp>
        <p:nvSpPr>
          <p:cNvPr id="62474" name="Text Box 10"/>
          <p:cNvSpPr txBox="1">
            <a:spLocks noChangeArrowheads="1"/>
          </p:cNvSpPr>
          <p:nvPr/>
        </p:nvSpPr>
        <p:spPr bwMode="auto">
          <a:xfrm>
            <a:off x="7566026" y="3795714"/>
            <a:ext cx="87248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 i="1"/>
              <a:t>What was</a:t>
            </a:r>
          </a:p>
          <a:p>
            <a:r>
              <a:rPr lang="en-US" sz="1200" b="1" i="1"/>
              <a:t> good</a:t>
            </a:r>
          </a:p>
          <a:p>
            <a:r>
              <a:rPr lang="en-US" sz="1200" b="1" i="1"/>
              <a:t> and bad </a:t>
            </a:r>
          </a:p>
          <a:p>
            <a:r>
              <a:rPr lang="en-US" sz="1200" b="1" i="1"/>
              <a:t>about the </a:t>
            </a:r>
          </a:p>
          <a:p>
            <a:r>
              <a:rPr lang="en-US" sz="1200" b="1" i="1"/>
              <a:t>experience</a:t>
            </a:r>
          </a:p>
        </p:txBody>
      </p:sp>
      <p:sp>
        <p:nvSpPr>
          <p:cNvPr id="62475" name="Text Box 11"/>
          <p:cNvSpPr txBox="1">
            <a:spLocks noChangeArrowheads="1"/>
          </p:cNvSpPr>
          <p:nvPr/>
        </p:nvSpPr>
        <p:spPr bwMode="auto">
          <a:xfrm>
            <a:off x="5432425" y="4519614"/>
            <a:ext cx="12828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 i="1"/>
              <a:t>What sense</a:t>
            </a:r>
          </a:p>
          <a:p>
            <a:r>
              <a:rPr lang="en-US" sz="1200" b="1" i="1"/>
              <a:t> can you make </a:t>
            </a:r>
          </a:p>
          <a:p>
            <a:r>
              <a:rPr lang="en-US" sz="1200" b="1" i="1"/>
              <a:t>of the experience</a:t>
            </a:r>
          </a:p>
        </p:txBody>
      </p:sp>
      <p:sp>
        <p:nvSpPr>
          <p:cNvPr id="62476" name="Text Box 12"/>
          <p:cNvSpPr txBox="1">
            <a:spLocks noChangeArrowheads="1"/>
          </p:cNvSpPr>
          <p:nvPr/>
        </p:nvSpPr>
        <p:spPr bwMode="auto">
          <a:xfrm>
            <a:off x="3689351" y="3910014"/>
            <a:ext cx="87254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 i="1"/>
              <a:t>What else</a:t>
            </a:r>
          </a:p>
          <a:p>
            <a:r>
              <a:rPr lang="en-US" sz="1200" b="1" i="1"/>
              <a:t> could you </a:t>
            </a:r>
          </a:p>
          <a:p>
            <a:r>
              <a:rPr lang="en-US" sz="1200" b="1" i="1"/>
              <a:t>have done</a:t>
            </a:r>
          </a:p>
        </p:txBody>
      </p:sp>
      <p:sp>
        <p:nvSpPr>
          <p:cNvPr id="62477" name="Text Box 13"/>
          <p:cNvSpPr txBox="1">
            <a:spLocks noChangeArrowheads="1"/>
          </p:cNvSpPr>
          <p:nvPr/>
        </p:nvSpPr>
        <p:spPr bwMode="auto">
          <a:xfrm>
            <a:off x="3670300" y="2462214"/>
            <a:ext cx="10534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 i="1"/>
              <a:t>If it arose</a:t>
            </a:r>
          </a:p>
          <a:p>
            <a:r>
              <a:rPr lang="en-US" sz="1200" b="1" i="1"/>
              <a:t> again what </a:t>
            </a:r>
          </a:p>
          <a:p>
            <a:r>
              <a:rPr lang="en-US" sz="1200" b="1" i="1"/>
              <a:t>would you do</a:t>
            </a:r>
          </a:p>
        </p:txBody>
      </p:sp>
      <p:sp>
        <p:nvSpPr>
          <p:cNvPr id="11278" name="AutoShape 14"/>
          <p:cNvSpPr>
            <a:spLocks noChangeArrowheads="1"/>
          </p:cNvSpPr>
          <p:nvPr/>
        </p:nvSpPr>
        <p:spPr bwMode="auto">
          <a:xfrm>
            <a:off x="3848101" y="3162300"/>
            <a:ext cx="485775" cy="452438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1279" name="AutoShape 15"/>
          <p:cNvSpPr>
            <a:spLocks noChangeArrowheads="1"/>
          </p:cNvSpPr>
          <p:nvPr/>
        </p:nvSpPr>
        <p:spPr bwMode="auto">
          <a:xfrm rot="10800000">
            <a:off x="7696201" y="3009900"/>
            <a:ext cx="485775" cy="452438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1280" name="AutoShape 16"/>
          <p:cNvSpPr>
            <a:spLocks noChangeArrowheads="1"/>
          </p:cNvSpPr>
          <p:nvPr/>
        </p:nvSpPr>
        <p:spPr bwMode="auto">
          <a:xfrm rot="-2804659">
            <a:off x="4514057" y="4572794"/>
            <a:ext cx="485775" cy="452438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1281" name="AutoShape 17"/>
          <p:cNvSpPr>
            <a:spLocks noChangeArrowheads="1"/>
          </p:cNvSpPr>
          <p:nvPr/>
        </p:nvSpPr>
        <p:spPr bwMode="auto">
          <a:xfrm rot="-7961801">
            <a:off x="6990557" y="4448969"/>
            <a:ext cx="485775" cy="452438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1282" name="AutoShape 18"/>
          <p:cNvSpPr>
            <a:spLocks noChangeArrowheads="1"/>
          </p:cNvSpPr>
          <p:nvPr/>
        </p:nvSpPr>
        <p:spPr bwMode="auto">
          <a:xfrm rot="6658785">
            <a:off x="6790532" y="1715294"/>
            <a:ext cx="485775" cy="452438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1283" name="AutoShape 19"/>
          <p:cNvSpPr>
            <a:spLocks noChangeArrowheads="1"/>
          </p:cNvSpPr>
          <p:nvPr/>
        </p:nvSpPr>
        <p:spPr bwMode="auto">
          <a:xfrm rot="3318290">
            <a:off x="4580732" y="1658144"/>
            <a:ext cx="485775" cy="452438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2484" name="WordArt 20"/>
          <p:cNvSpPr>
            <a:spLocks noChangeArrowheads="1" noChangeShapeType="1" noTextEdit="1"/>
          </p:cNvSpPr>
          <p:nvPr/>
        </p:nvSpPr>
        <p:spPr bwMode="auto">
          <a:xfrm>
            <a:off x="5138739" y="2671763"/>
            <a:ext cx="1914525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Reflective</a:t>
            </a:r>
          </a:p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Practice</a:t>
            </a: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3775076" y="5373688"/>
            <a:ext cx="42221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/>
              <a:t>Continuously learning from </a:t>
            </a:r>
            <a:r>
              <a:rPr lang="en-US" b="1" dirty="0" smtClean="0"/>
              <a:t>experience…..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" y="274639"/>
            <a:ext cx="12192000" cy="98460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Evaluators Practice Reflection to Continuously Improve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211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2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2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2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2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2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2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/>
      <p:bldP spid="62467" grpId="0"/>
      <p:bldP spid="62468" grpId="0"/>
      <p:bldP spid="62469" grpId="0"/>
      <p:bldP spid="62470" grpId="0"/>
      <p:bldP spid="62471" grpId="0"/>
      <p:bldP spid="62472" grpId="0"/>
      <p:bldP spid="62473" grpId="0"/>
      <p:bldP spid="62474" grpId="0"/>
      <p:bldP spid="62475" grpId="0"/>
      <p:bldP spid="62476" grpId="0"/>
      <p:bldP spid="62477" grpId="0"/>
      <p:bldP spid="6248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Areas of Application for Skills and Abilities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38355" y="1514433"/>
            <a:ext cx="11015931" cy="472685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cs typeface="Times New Roman" pitchFamily="18" charset="0"/>
              </a:rPr>
              <a:t>Obtaining and assessing </a:t>
            </a:r>
            <a:r>
              <a:rPr lang="en-US" sz="2800" dirty="0" smtClean="0">
                <a:cs typeface="Times New Roman" pitchFamily="18" charset="0"/>
              </a:rPr>
              <a:t>HIV-RT personnel fairly</a:t>
            </a:r>
            <a:endParaRPr lang="en-US" sz="28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cs typeface="Times New Roman" pitchFamily="18" charset="0"/>
              </a:rPr>
              <a:t>Carrying out </a:t>
            </a:r>
            <a:r>
              <a:rPr lang="en-US" sz="2800" dirty="0" smtClean="0">
                <a:cs typeface="Times New Roman" pitchFamily="18" charset="0"/>
              </a:rPr>
              <a:t>personnel competency assessments </a:t>
            </a:r>
            <a:r>
              <a:rPr lang="en-US" sz="2800" dirty="0">
                <a:cs typeface="Times New Roman" pitchFamily="18" charset="0"/>
              </a:rPr>
              <a:t>without fear or favor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cs typeface="Times New Roman" pitchFamily="18" charset="0"/>
              </a:rPr>
              <a:t>Interacting with persons to ensure achievement of </a:t>
            </a:r>
            <a:r>
              <a:rPr lang="en-US" sz="2800" dirty="0" smtClean="0">
                <a:cs typeface="Times New Roman" pitchFamily="18" charset="0"/>
              </a:rPr>
              <a:t>personnel competency assessment </a:t>
            </a:r>
            <a:r>
              <a:rPr lang="en-US" sz="2800" dirty="0">
                <a:cs typeface="Times New Roman" pitchFamily="18" charset="0"/>
              </a:rPr>
              <a:t>objectives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sz="2800" dirty="0" smtClean="0">
                <a:cs typeface="Times New Roman" pitchFamily="18" charset="0"/>
              </a:rPr>
              <a:t>Evaluating personnel competency assessment </a:t>
            </a:r>
            <a:r>
              <a:rPr lang="en-US" sz="2800" dirty="0">
                <a:cs typeface="Times New Roman" pitchFamily="18" charset="0"/>
              </a:rPr>
              <a:t>observations and interactions to arrive at logical conclusions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cs typeface="Times New Roman" pitchFamily="18" charset="0"/>
              </a:rPr>
              <a:t>Ensuring cultural sensitivity in all environments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sz="2800" dirty="0" smtClean="0">
                <a:cs typeface="Times New Roman" pitchFamily="18" charset="0"/>
              </a:rPr>
              <a:t>Avoiding distractions</a:t>
            </a:r>
            <a:endParaRPr lang="en-US" sz="28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cs typeface="Times New Roman" pitchFamily="18" charset="0"/>
              </a:rPr>
              <a:t>Managing stressful situations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sz="2800" dirty="0" smtClean="0">
                <a:cs typeface="Times New Roman" pitchFamily="18" charset="0"/>
              </a:rPr>
              <a:t>Resist </a:t>
            </a:r>
            <a:r>
              <a:rPr lang="en-US" sz="2800" dirty="0">
                <a:cs typeface="Times New Roman" pitchFamily="18" charset="0"/>
              </a:rPr>
              <a:t>pressure to change views to ones not based on objective evidence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819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</a:t>
            </a:r>
            <a:r>
              <a:rPr lang="en-US" dirty="0" smtClean="0"/>
              <a:t>valuator Dos &amp; Don’ts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91706" y="1651925"/>
            <a:ext cx="10688127" cy="4525962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/>
              <a:t>Do: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dirty="0" smtClean="0"/>
              <a:t>Give compliments when deserved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dirty="0" smtClean="0"/>
              <a:t>Encourage staff to achieve competency objectives 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dirty="0" smtClean="0"/>
              <a:t>Be fair to all 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dirty="0" smtClean="0"/>
              <a:t>Use respectful and tactful language to give feedback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dirty="0" smtClean="0"/>
              <a:t>Remember that quality is generally about systems/protocols/habits and not personalities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dirty="0" smtClean="0"/>
              <a:t>Remember that personnel competency assessments are to ensure improved reliability and better patient care </a:t>
            </a:r>
          </a:p>
          <a:p>
            <a:pPr eaLnBrk="1" hangingPunct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3058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</a:t>
            </a:r>
            <a:r>
              <a:rPr lang="en-US" dirty="0" smtClean="0"/>
              <a:t>valuator Dos &amp; Don’ts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03849" y="1683790"/>
            <a:ext cx="11128076" cy="470838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>
                <a:cs typeface="Times New Roman" pitchFamily="18" charset="0"/>
              </a:rPr>
              <a:t>Don’t: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dirty="0" smtClean="0">
                <a:cs typeface="Times New Roman" pitchFamily="18" charset="0"/>
              </a:rPr>
              <a:t>Focus on insignificant issues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dirty="0" smtClean="0">
                <a:cs typeface="Times New Roman" pitchFamily="18" charset="0"/>
              </a:rPr>
              <a:t>Attempt to ‘catch lab staff out’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dirty="0" smtClean="0">
                <a:cs typeface="Times New Roman" pitchFamily="18" charset="0"/>
              </a:rPr>
              <a:t>Intimidate and ‘talk down’ to staff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dirty="0" smtClean="0">
                <a:cs typeface="Times New Roman" pitchFamily="18" charset="0"/>
              </a:rPr>
              <a:t>Try to find only ‘what’s wrong’ and ignore ‘what’s right’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dirty="0" smtClean="0">
                <a:cs typeface="Times New Roman" pitchFamily="18" charset="0"/>
              </a:rPr>
              <a:t>Stimulate conflict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dirty="0" smtClean="0">
                <a:cs typeface="Times New Roman" pitchFamily="18" charset="0"/>
              </a:rPr>
              <a:t>Be prescriptive and dogmatic (i.e. only your view counts)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dirty="0" smtClean="0">
                <a:cs typeface="Times New Roman" pitchFamily="18" charset="0"/>
              </a:rPr>
              <a:t>Give unclear feedback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dirty="0" smtClean="0">
                <a:cs typeface="Times New Roman" pitchFamily="18" charset="0"/>
              </a:rPr>
              <a:t>Base observations on </a:t>
            </a:r>
            <a:r>
              <a:rPr lang="en-US" dirty="0" err="1" smtClean="0">
                <a:cs typeface="Times New Roman" pitchFamily="18" charset="0"/>
              </a:rPr>
              <a:t>unvalidated</a:t>
            </a:r>
            <a:r>
              <a:rPr lang="en-US" dirty="0" smtClean="0">
                <a:cs typeface="Times New Roman" pitchFamily="18" charset="0"/>
              </a:rPr>
              <a:t> information</a:t>
            </a:r>
          </a:p>
        </p:txBody>
      </p:sp>
    </p:spTree>
    <p:extLst>
      <p:ext uri="{BB962C8B-B14F-4D97-AF65-F5344CB8AC3E}">
        <p14:creationId xmlns:p14="http://schemas.microsoft.com/office/powerpoint/2010/main" val="393505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69209"/>
            <a:ext cx="109728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What are the skills and abilities required to be an evaluator?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What are some acceptable and unacceptable practices when conducting a personnel competency assessment?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What can evaluators do to strive to continually improve?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301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At the end of this session, participants will be able to: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Describe the skills and abilities required to perform as a certified evaluator of HIV-RT tester personnel competency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Distinguish between acceptable and unacceptable practices when conducting a tester personnel competency assessment.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How to continue to improve as an evaluator using reflective practices.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74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/>
          </p:nvPr>
        </p:nvGraphicFramePr>
        <p:xfrm>
          <a:off x="2133600" y="533401"/>
          <a:ext cx="8229600" cy="5478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39" name="Picture 2" descr="bs01872_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76600" y="609601"/>
            <a:ext cx="20574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0" name="Picture 5" descr="MCj0235275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486401" y="4495800"/>
            <a:ext cx="1585913" cy="182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1" name="Picture 6" descr="MCj02341200000[1]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610600" y="3581400"/>
            <a:ext cx="15557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2" name="Picture 11" descr="bd20208_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543800" y="533401"/>
            <a:ext cx="25146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3" name="Picture 12" descr="pe03301_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752601" y="3276600"/>
            <a:ext cx="16986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4" name="Text Box 26"/>
          <p:cNvSpPr txBox="1">
            <a:spLocks noChangeArrowheads="1"/>
          </p:cNvSpPr>
          <p:nvPr/>
        </p:nvSpPr>
        <p:spPr bwMode="auto">
          <a:xfrm>
            <a:off x="4956928" y="2438401"/>
            <a:ext cx="2743200" cy="1846659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dirty="0">
                <a:solidFill>
                  <a:schemeClr val="bg2"/>
                </a:solidFill>
              </a:rPr>
              <a:t>Important </a:t>
            </a:r>
            <a:br>
              <a:rPr lang="en-US" sz="2800" b="1" dirty="0">
                <a:solidFill>
                  <a:schemeClr val="bg2"/>
                </a:solidFill>
              </a:rPr>
            </a:br>
            <a:r>
              <a:rPr lang="en-US" sz="2800" b="1" dirty="0">
                <a:solidFill>
                  <a:schemeClr val="bg2"/>
                </a:solidFill>
              </a:rPr>
              <a:t>Skills </a:t>
            </a:r>
            <a:br>
              <a:rPr lang="en-US" sz="2800" b="1" dirty="0">
                <a:solidFill>
                  <a:schemeClr val="bg2"/>
                </a:solidFill>
              </a:rPr>
            </a:br>
            <a:r>
              <a:rPr lang="en-US" sz="2800" b="1" dirty="0">
                <a:solidFill>
                  <a:schemeClr val="bg2"/>
                </a:solidFill>
              </a:rPr>
              <a:t>for E</a:t>
            </a:r>
            <a:r>
              <a:rPr lang="en-US" sz="2800" b="1" dirty="0" smtClean="0">
                <a:solidFill>
                  <a:schemeClr val="bg2"/>
                </a:solidFill>
              </a:rPr>
              <a:t>valuators</a:t>
            </a:r>
            <a:endParaRPr lang="en-US" sz="2800" b="1" dirty="0">
              <a:solidFill>
                <a:schemeClr val="bg2"/>
              </a:solidFill>
            </a:endParaRPr>
          </a:p>
          <a:p>
            <a:pPr>
              <a:spcBef>
                <a:spcPct val="500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60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74639"/>
            <a:ext cx="12192000" cy="984607"/>
          </a:xfrm>
        </p:spPr>
        <p:txBody>
          <a:bodyPr>
            <a:normAutofit/>
          </a:bodyPr>
          <a:lstStyle/>
          <a:p>
            <a:r>
              <a:rPr lang="en-US" dirty="0" smtClean="0"/>
              <a:t>Characteristics of an </a:t>
            </a:r>
            <a:r>
              <a:rPr lang="en-US" dirty="0"/>
              <a:t>E</a:t>
            </a:r>
            <a:r>
              <a:rPr lang="en-US" dirty="0" smtClean="0"/>
              <a:t>valuator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Confidential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Unbiased and impartial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Independent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Observant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Knowledgeable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01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9870"/>
            <a:ext cx="12192000" cy="1143000"/>
          </a:xfrm>
        </p:spPr>
        <p:txBody>
          <a:bodyPr/>
          <a:lstStyle/>
          <a:p>
            <a:pPr eaLnBrk="1" hangingPunct="1"/>
            <a:r>
              <a:rPr lang="en-US" dirty="0"/>
              <a:t>E</a:t>
            </a:r>
            <a:r>
              <a:rPr lang="en-US" dirty="0" smtClean="0"/>
              <a:t>valuators Knowledge and Skills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845390" y="1488641"/>
            <a:ext cx="10420708" cy="522271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/>
              <a:t>E</a:t>
            </a:r>
            <a:r>
              <a:rPr lang="en-US" sz="2800" dirty="0" smtClean="0"/>
              <a:t>valuators </a:t>
            </a:r>
            <a:r>
              <a:rPr lang="en-US" sz="2800" dirty="0"/>
              <a:t>must: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dirty="0"/>
              <a:t>Have at least a general knowledge of safety, quality control &amp; quality assurance, inventory management, </a:t>
            </a:r>
            <a:r>
              <a:rPr lang="en-US" dirty="0" smtClean="0"/>
              <a:t>etc.</a:t>
            </a:r>
            <a:endParaRPr lang="en-US" dirty="0"/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dirty="0" smtClean="0"/>
              <a:t>Possess technical knowledge related to the current national HIV-RT algorithm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dirty="0" smtClean="0"/>
              <a:t>Understand the personnel competency assessment tools, database management, and corrective action (remediation)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dirty="0" smtClean="0"/>
              <a:t>Demonstrate a track record of appropriate knowledge and skills related to a healthcare setting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8885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274639"/>
            <a:ext cx="12192000" cy="984607"/>
          </a:xfrm>
        </p:spPr>
        <p:txBody>
          <a:bodyPr/>
          <a:lstStyle/>
          <a:p>
            <a:pPr eaLnBrk="1" hangingPunct="1"/>
            <a:r>
              <a:rPr lang="en-US" dirty="0"/>
              <a:t>E</a:t>
            </a:r>
            <a:r>
              <a:rPr lang="en-US" dirty="0" smtClean="0"/>
              <a:t>valuators Skills &amp; Abilities: Direct Observation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354347" y="1416051"/>
            <a:ext cx="9825487" cy="485535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3000" dirty="0"/>
              <a:t>E</a:t>
            </a:r>
            <a:r>
              <a:rPr lang="en-US" sz="3000" dirty="0" smtClean="0"/>
              <a:t>valuators </a:t>
            </a:r>
            <a:r>
              <a:rPr lang="en-US" sz="3000" dirty="0"/>
              <a:t>must</a:t>
            </a:r>
            <a:r>
              <a:rPr lang="en-US" sz="3000" dirty="0" smtClean="0"/>
              <a:t>:</a:t>
            </a:r>
          </a:p>
          <a:p>
            <a:pPr eaLnBrk="1" hangingPunct="1">
              <a:lnSpc>
                <a:spcPct val="80000"/>
              </a:lnSpc>
            </a:pPr>
            <a:endParaRPr lang="en-US" sz="3000" dirty="0"/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Interpret and apply the appropriate direct observation checklist to different personnel competency assessment situations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Be able to collect relevant, reliable, factual evidence from observing personnel and surroundings 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Observe effectively 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Be </a:t>
            </a:r>
            <a:r>
              <a:rPr lang="en-US" i="1" dirty="0" smtClean="0"/>
              <a:t>very </a:t>
            </a:r>
            <a:r>
              <a:rPr lang="en-US" dirty="0" smtClean="0"/>
              <a:t>detail focused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Exercise sound judgment &amp; analytical skills 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US" dirty="0" smtClean="0"/>
          </a:p>
          <a:p>
            <a:pPr lvl="1" eaLnBrk="1" hangingPunct="1">
              <a:lnSpc>
                <a:spcPct val="8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872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274639"/>
            <a:ext cx="12192000" cy="984607"/>
          </a:xfrm>
        </p:spPr>
        <p:txBody>
          <a:bodyPr/>
          <a:lstStyle/>
          <a:p>
            <a:pPr eaLnBrk="1" hangingPunct="1"/>
            <a:r>
              <a:rPr lang="en-US" dirty="0"/>
              <a:t>E</a:t>
            </a:r>
            <a:r>
              <a:rPr lang="en-US" dirty="0" smtClean="0"/>
              <a:t>valuator Skills &amp; Abilities: Characteristics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21102" y="1385888"/>
            <a:ext cx="11084943" cy="45259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/>
              <a:t>E</a:t>
            </a:r>
            <a:r>
              <a:rPr lang="en-US" dirty="0" smtClean="0"/>
              <a:t>valuators must be: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u="sng" dirty="0"/>
              <a:t>E</a:t>
            </a:r>
            <a:r>
              <a:rPr lang="en-US" u="sng" dirty="0" smtClean="0"/>
              <a:t>thical</a:t>
            </a:r>
            <a:r>
              <a:rPr lang="en-US" dirty="0" smtClean="0"/>
              <a:t> 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i.e</a:t>
            </a:r>
            <a:r>
              <a:rPr lang="en-US" dirty="0" smtClean="0"/>
              <a:t>., fair, truthful, sincere &amp; honest)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u="sng" dirty="0"/>
              <a:t>D</a:t>
            </a:r>
            <a:r>
              <a:rPr lang="en-US" u="sng" dirty="0" smtClean="0"/>
              <a:t>iplomatic</a:t>
            </a:r>
            <a:r>
              <a:rPr lang="en-US" dirty="0" smtClean="0"/>
              <a:t> 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i.e</a:t>
            </a:r>
            <a:r>
              <a:rPr lang="en-US" dirty="0" smtClean="0"/>
              <a:t>. tactful)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u="sng" dirty="0"/>
              <a:t>O</a:t>
            </a:r>
            <a:r>
              <a:rPr lang="en-US" u="sng" dirty="0" smtClean="0"/>
              <a:t>bservant</a:t>
            </a:r>
            <a:r>
              <a:rPr lang="en-US" dirty="0" smtClean="0"/>
              <a:t> 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i.e. </a:t>
            </a:r>
            <a:r>
              <a:rPr lang="en-US" dirty="0" smtClean="0"/>
              <a:t>aware of surroundings and activities)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u="sng" dirty="0"/>
              <a:t>P</a:t>
            </a:r>
            <a:r>
              <a:rPr lang="en-US" u="sng" dirty="0" smtClean="0"/>
              <a:t>ersistent</a:t>
            </a:r>
            <a:r>
              <a:rPr lang="en-US" dirty="0" smtClean="0"/>
              <a:t> 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i.e</a:t>
            </a:r>
            <a:r>
              <a:rPr lang="en-US" dirty="0" smtClean="0"/>
              <a:t>. determined to achieve objectives)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u="sng" dirty="0"/>
              <a:t>D</a:t>
            </a:r>
            <a:r>
              <a:rPr lang="en-US" u="sng" dirty="0" smtClean="0"/>
              <a:t>ecisive</a:t>
            </a:r>
            <a:r>
              <a:rPr lang="en-US" dirty="0" smtClean="0"/>
              <a:t> 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i.e., </a:t>
            </a:r>
            <a:r>
              <a:rPr lang="en-US" dirty="0" smtClean="0"/>
              <a:t>timely decision-making using logic, reasoning &amp; critical analysis)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u="sng" dirty="0" smtClean="0"/>
              <a:t>Self-reliant</a:t>
            </a:r>
            <a:r>
              <a:rPr lang="en-US" i="1" dirty="0" smtClean="0"/>
              <a:t> 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i.e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smtClean="0"/>
              <a:t>function independently while interacting effectively with others)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u="sng" dirty="0" smtClean="0"/>
              <a:t>Respectful</a:t>
            </a:r>
            <a:r>
              <a:rPr lang="en-US" dirty="0" smtClean="0"/>
              <a:t> of others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Able to maintain </a:t>
            </a:r>
            <a:r>
              <a:rPr lang="en-US" u="sng" dirty="0" smtClean="0"/>
              <a:t>confidentiality</a:t>
            </a:r>
          </a:p>
          <a:p>
            <a:pPr lvl="1" eaLnBrk="1" hangingPunct="1">
              <a:lnSpc>
                <a:spcPct val="80000"/>
              </a:lnSpc>
            </a:pPr>
            <a:endParaRPr lang="en-US" dirty="0" smtClean="0"/>
          </a:p>
          <a:p>
            <a:pPr lvl="1" eaLnBrk="1" hangingPunct="1">
              <a:lnSpc>
                <a:spcPct val="80000"/>
              </a:lnSpc>
            </a:pPr>
            <a:endParaRPr lang="en-US" sz="1800" dirty="0"/>
          </a:p>
          <a:p>
            <a:pPr lvl="1" eaLnBrk="1" hangingPunct="1">
              <a:lnSpc>
                <a:spcPct val="8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1807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274639"/>
            <a:ext cx="12192000" cy="984607"/>
          </a:xfrm>
        </p:spPr>
        <p:txBody>
          <a:bodyPr/>
          <a:lstStyle/>
          <a:p>
            <a:pPr eaLnBrk="1" hangingPunct="1"/>
            <a:r>
              <a:rPr lang="en-US" dirty="0"/>
              <a:t>E</a:t>
            </a:r>
            <a:r>
              <a:rPr lang="en-US" dirty="0" smtClean="0"/>
              <a:t>valuator Skills &amp; Abilities: Responsibility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31321" y="1413648"/>
            <a:ext cx="10938294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/>
              <a:t>E</a:t>
            </a:r>
            <a:r>
              <a:rPr lang="en-US" sz="2800" dirty="0" smtClean="0"/>
              <a:t>valuators </a:t>
            </a:r>
            <a:r>
              <a:rPr lang="en-US" sz="2800" dirty="0"/>
              <a:t>must display an ability to: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Plan, organize, and schedule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dirty="0"/>
              <a:t>Coordinate personnel competency assessments at testing </a:t>
            </a:r>
            <a:r>
              <a:rPr lang="en-US" dirty="0" smtClean="0"/>
              <a:t>sites/points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dirty="0"/>
              <a:t>Conduct a personnel competency assessment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Make intelligent, authoritative decisions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dirty="0"/>
              <a:t>Control conflict between </a:t>
            </a:r>
            <a:r>
              <a:rPr lang="en-US" dirty="0" smtClean="0"/>
              <a:t>others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Effectively assess and solve problems  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Effectively observe others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Manage time 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Effectively </a:t>
            </a:r>
            <a:r>
              <a:rPr lang="en-US" dirty="0"/>
              <a:t>communicate - oral &amp; written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/>
          </a:p>
          <a:p>
            <a:pPr lvl="1" eaLnBrk="1" hangingPunct="1">
              <a:lnSpc>
                <a:spcPct val="8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9188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</a:t>
            </a:r>
            <a:r>
              <a:rPr lang="en-US" dirty="0" smtClean="0"/>
              <a:t>valuator Skills &amp; Abilities: Professionalism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810883" y="1627427"/>
            <a:ext cx="10325819" cy="505804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2800" dirty="0"/>
              <a:t>E</a:t>
            </a:r>
            <a:r>
              <a:rPr lang="en-US" sz="2800" dirty="0" smtClean="0"/>
              <a:t>valuators </a:t>
            </a:r>
            <a:r>
              <a:rPr lang="en-US" sz="2800" dirty="0"/>
              <a:t>must be professional</a:t>
            </a:r>
            <a:r>
              <a:rPr lang="en-US" sz="2800" dirty="0" smtClean="0"/>
              <a:t>:</a:t>
            </a:r>
          </a:p>
          <a:p>
            <a:pPr marL="0" indent="0">
              <a:lnSpc>
                <a:spcPct val="80000"/>
              </a:lnSpc>
              <a:buNone/>
            </a:pPr>
            <a:endParaRPr lang="en-US" sz="2800" dirty="0"/>
          </a:p>
          <a:p>
            <a:pPr marL="800100" lvl="1" indent="-3429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sz="2400" dirty="0"/>
              <a:t> </a:t>
            </a:r>
            <a:r>
              <a:rPr lang="en-US" dirty="0" smtClean="0"/>
              <a:t>Attitude and behaviors - Non-judgmental &amp; respectful</a:t>
            </a:r>
          </a:p>
          <a:p>
            <a:pPr marL="800100" lvl="1" indent="-342900">
              <a:lnSpc>
                <a:spcPct val="80000"/>
              </a:lnSpc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 Communication: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 Encourage or discourage;  soothe &amp; heal </a:t>
            </a:r>
            <a:r>
              <a:rPr lang="en-US" u="sng" dirty="0" smtClean="0"/>
              <a:t>or</a:t>
            </a:r>
            <a:r>
              <a:rPr lang="en-US" dirty="0" smtClean="0"/>
              <a:t> crush &amp; destroy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Address issues not personalities 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Your ethical positions – trustworthy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Demonstrate investment in ensuring maintained personnel competencies by offering </a:t>
            </a:r>
            <a:r>
              <a:rPr lang="en-US" u="sng" dirty="0" smtClean="0"/>
              <a:t>constructive</a:t>
            </a:r>
            <a:r>
              <a:rPr lang="en-US" dirty="0" smtClean="0"/>
              <a:t> </a:t>
            </a:r>
            <a:r>
              <a:rPr lang="en-US" i="1" dirty="0" smtClean="0"/>
              <a:t>feedback</a:t>
            </a:r>
            <a:r>
              <a:rPr lang="en-US" dirty="0" smtClean="0"/>
              <a:t> and remediation planning </a:t>
            </a:r>
            <a:endParaRPr lang="en-US" dirty="0"/>
          </a:p>
          <a:p>
            <a:pPr lvl="1" eaLnBrk="1" hangingPunct="1">
              <a:lnSpc>
                <a:spcPct val="8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0383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4473</TotalTime>
  <Words>883</Words>
  <Application>Microsoft Office PowerPoint</Application>
  <PresentationFormat>Widescreen</PresentationFormat>
  <Paragraphs>172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Garamond</vt:lpstr>
      <vt:lpstr>Impact</vt:lpstr>
      <vt:lpstr>Symbol</vt:lpstr>
      <vt:lpstr>Times New Roman</vt:lpstr>
      <vt:lpstr>Wingdings</vt:lpstr>
      <vt:lpstr>1_Office Theme</vt:lpstr>
      <vt:lpstr>Evaluator of HIV-RT Personnel Competency: Roles and Tasks</vt:lpstr>
      <vt:lpstr>Learning Objectives</vt:lpstr>
      <vt:lpstr>PowerPoint Presentation</vt:lpstr>
      <vt:lpstr>Characteristics of an Evaluator</vt:lpstr>
      <vt:lpstr>Evaluators Knowledge and Skills</vt:lpstr>
      <vt:lpstr>Evaluators Skills &amp; Abilities: Direct Observation</vt:lpstr>
      <vt:lpstr>Evaluator Skills &amp; Abilities: Characteristics</vt:lpstr>
      <vt:lpstr>Evaluator Skills &amp; Abilities: Responsibility</vt:lpstr>
      <vt:lpstr>Evaluator Skills &amp; Abilities: Professionalism </vt:lpstr>
      <vt:lpstr>How well do you communicate?</vt:lpstr>
      <vt:lpstr>PowerPoint Presentation</vt:lpstr>
      <vt:lpstr>80% of Communication is Non-Verbal</vt:lpstr>
      <vt:lpstr>Evaluators Practice Reflection to Continuously Improve</vt:lpstr>
      <vt:lpstr>Areas of Application for Skills and Abilities</vt:lpstr>
      <vt:lpstr>Evaluator Dos &amp; Don’ts</vt:lpstr>
      <vt:lpstr>Evaluator Dos &amp; Don’ts</vt:lpstr>
      <vt:lpstr>Summary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for Management HIV RT Certification Program Data</dc:title>
  <dc:creator>Kalou, Mireille B. (CDC/CGH/DGHT)</dc:creator>
  <cp:lastModifiedBy>Lee, Kemba (CDC/DDPHSIS/CGH/DGHT) (CTR)</cp:lastModifiedBy>
  <cp:revision>47</cp:revision>
  <dcterms:created xsi:type="dcterms:W3CDTF">2017-04-19T16:26:43Z</dcterms:created>
  <dcterms:modified xsi:type="dcterms:W3CDTF">2019-01-08T15:16:26Z</dcterms:modified>
</cp:coreProperties>
</file>